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ADC"/>
    <a:srgbClr val="C7E0FF"/>
    <a:srgbClr val="D1D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6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38E16-452A-3E42-B566-570C8757BE81}" type="datetimeFigureOut">
              <a:rPr lang="en-US" smtClean="0"/>
              <a:t>8/27/11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48A1-E2D8-A049-83C0-857045392853}" type="slidenum">
              <a:rPr lang="en-US" smtClean="0"/>
              <a:t>‹#›</a:t>
            </a:fld>
            <a:endParaRPr lang="en-US"/>
          </a:p>
        </p:txBody>
      </p:sp>
    </p:spTree>
    <p:extLst>
      <p:ext uri="{BB962C8B-B14F-4D97-AF65-F5344CB8AC3E}">
        <p14:creationId xmlns:p14="http://schemas.microsoft.com/office/powerpoint/2010/main" val="2338693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848A1-E2D8-A049-83C0-857045392853}" type="slidenum">
              <a:rPr lang="en-US" smtClean="0"/>
              <a:t>9</a:t>
            </a:fld>
            <a:endParaRPr lang="en-US"/>
          </a:p>
        </p:txBody>
      </p:sp>
    </p:spTree>
    <p:extLst>
      <p:ext uri="{BB962C8B-B14F-4D97-AF65-F5344CB8AC3E}">
        <p14:creationId xmlns:p14="http://schemas.microsoft.com/office/powerpoint/2010/main" val="227314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8/27/11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403879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8/27/11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1125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8/27/11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14628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8/27/11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23524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A911-A004-414F-8B85-7CCFD585B8B1}" type="datetimeFigureOut">
              <a:rPr lang="en-US" smtClean="0"/>
              <a:t>8/27/11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084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3A911-A004-414F-8B85-7CCFD585B8B1}" type="datetimeFigureOut">
              <a:rPr lang="en-US" smtClean="0"/>
              <a:t>8/27/11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3814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3A911-A004-414F-8B85-7CCFD585B8B1}" type="datetimeFigureOut">
              <a:rPr lang="en-US" smtClean="0"/>
              <a:t>8/27/11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63415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3A911-A004-414F-8B85-7CCFD585B8B1}" type="datetimeFigureOut">
              <a:rPr lang="en-US" smtClean="0"/>
              <a:t>8/27/11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217173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3A911-A004-414F-8B85-7CCFD585B8B1}" type="datetimeFigureOut">
              <a:rPr lang="en-US" smtClean="0"/>
              <a:t>8/27/11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15990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A911-A004-414F-8B85-7CCFD585B8B1}" type="datetimeFigureOut">
              <a:rPr lang="en-US" smtClean="0"/>
              <a:t>8/27/11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87667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A911-A004-414F-8B85-7CCFD585B8B1}" type="datetimeFigureOut">
              <a:rPr lang="en-US" smtClean="0"/>
              <a:t>8/27/11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54978395"/>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3A911-A004-414F-8B85-7CCFD585B8B1}" type="datetimeFigureOut">
              <a:rPr lang="en-US" smtClean="0"/>
              <a:t>8/27/11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681E7-38D0-1344-B64A-DD764806C126}" type="slidenum">
              <a:rPr lang="en-US" smtClean="0"/>
              <a:t>‹#›</a:t>
            </a:fld>
            <a:endParaRPr lang="en-US"/>
          </a:p>
        </p:txBody>
      </p:sp>
    </p:spTree>
    <p:extLst>
      <p:ext uri="{BB962C8B-B14F-4D97-AF65-F5344CB8AC3E}">
        <p14:creationId xmlns:p14="http://schemas.microsoft.com/office/powerpoint/2010/main" val="255833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audio" Target="../media/audio2.bin"/><Relationship Id="rId3"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3"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image" Target="../media/image17.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15.emf"/><Relationship Id="rId5"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4" Type="http://schemas.openxmlformats.org/officeDocument/2006/relationships/image" Target="../media/image19.emf"/><Relationship Id="rId10" Type="http://schemas.openxmlformats.org/officeDocument/2006/relationships/image" Target="../media/image25.emf"/><Relationship Id="rId5" Type="http://schemas.openxmlformats.org/officeDocument/2006/relationships/image" Target="../media/image20.emf"/><Relationship Id="rId7"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hyperlink" Target="http://en.wikipedia.org/wiki/Equations_for_a_falling_body" TargetMode="External"/><Relationship Id="rId9" Type="http://schemas.openxmlformats.org/officeDocument/2006/relationships/image" Target="../media/image24.emf"/><Relationship Id="rId3" Type="http://schemas.openxmlformats.org/officeDocument/2006/relationships/image" Target="../media/image18.emf"/><Relationship Id="rId6" Type="http://schemas.openxmlformats.org/officeDocument/2006/relationships/image" Target="../media/image21.emf"/></Relationships>
</file>

<file path=ppt/slides/_rels/slide16.xml.rels><?xml version="1.0" encoding="UTF-8" standalone="yes"?>
<Relationships xmlns="http://schemas.openxmlformats.org/package/2006/relationships"><Relationship Id="rId6" Type="http://schemas.openxmlformats.org/officeDocument/2006/relationships/image" Target="../media/image30.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 Id="rId5" Type="http://schemas.openxmlformats.org/officeDocument/2006/relationships/image" Target="../media/image29.emf"/></Relationships>
</file>

<file path=ppt/slides/_rels/slide17.xml.rels><?xml version="1.0" encoding="UTF-8" standalone="yes"?>
<Relationships xmlns="http://schemas.openxmlformats.org/package/2006/relationships"><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4" Type="http://schemas.openxmlformats.org/officeDocument/2006/relationships/image" Target="../media/image34.emf"/><Relationship Id="rId10" Type="http://schemas.openxmlformats.org/officeDocument/2006/relationships/image" Target="../media/image40.emf"/><Relationship Id="rId5" Type="http://schemas.openxmlformats.org/officeDocument/2006/relationships/image" Target="../media/image35.emf"/><Relationship Id="rId7"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audio" Target="../media/audio3.bin"/><Relationship Id="rId9" Type="http://schemas.openxmlformats.org/officeDocument/2006/relationships/image" Target="../media/image39.emf"/><Relationship Id="rId3" Type="http://schemas.openxmlformats.org/officeDocument/2006/relationships/image" Target="../media/image33.emf"/><Relationship Id="rId6" Type="http://schemas.openxmlformats.org/officeDocument/2006/relationships/image" Target="../media/image3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30" y="158764"/>
            <a:ext cx="8730168" cy="929898"/>
          </a:xfrm>
        </p:spPr>
        <p:txBody>
          <a:bodyPr/>
          <a:lstStyle/>
          <a:p>
            <a:r>
              <a:rPr lang="en-US" b="1" dirty="0" smtClean="0">
                <a:solidFill>
                  <a:srgbClr val="FF0000"/>
                </a:solidFill>
              </a:rPr>
              <a:t>Velocity and tangents</a:t>
            </a:r>
            <a:endParaRPr lang="en-US" b="1" dirty="0">
              <a:solidFill>
                <a:srgbClr val="FF0000"/>
              </a:solidFill>
            </a:endParaRPr>
          </a:p>
        </p:txBody>
      </p:sp>
      <p:sp>
        <p:nvSpPr>
          <p:cNvPr id="3" name="Subtitle 2"/>
          <p:cNvSpPr>
            <a:spLocks noGrp="1"/>
          </p:cNvSpPr>
          <p:nvPr>
            <p:ph type="subTitle" idx="1"/>
          </p:nvPr>
        </p:nvSpPr>
        <p:spPr>
          <a:xfrm>
            <a:off x="158730" y="1088662"/>
            <a:ext cx="8730168" cy="5534028"/>
          </a:xfrm>
        </p:spPr>
        <p:txBody>
          <a:bodyPr>
            <a:normAutofit/>
          </a:bodyPr>
          <a:lstStyle/>
          <a:p>
            <a:pPr algn="l"/>
            <a:r>
              <a:rPr lang="en-US" b="1" dirty="0" smtClean="0">
                <a:solidFill>
                  <a:srgbClr val="0000FF"/>
                </a:solidFill>
              </a:rPr>
              <a:t>We are going to look at two questions that, in appearance, have nothing to do with each other </a:t>
            </a:r>
            <a:r>
              <a:rPr lang="en-US" b="1" i="1" dirty="0" smtClean="0">
                <a:solidFill>
                  <a:srgbClr val="3366FF"/>
                </a:solidFill>
              </a:rPr>
              <a:t>(one is geometrical, the other physical)</a:t>
            </a:r>
            <a:r>
              <a:rPr lang="en-US" b="1" dirty="0" smtClean="0">
                <a:solidFill>
                  <a:srgbClr val="0000FF"/>
                </a:solidFill>
              </a:rPr>
              <a:t>;</a:t>
            </a:r>
          </a:p>
          <a:p>
            <a:pPr algn="l"/>
            <a:r>
              <a:rPr lang="en-US" b="1" dirty="0" smtClean="0">
                <a:solidFill>
                  <a:srgbClr val="0000FF"/>
                </a:solidFill>
              </a:rPr>
              <a:t>We will find out (</a:t>
            </a:r>
            <a:r>
              <a:rPr lang="en-US" b="1" dirty="0" smtClean="0">
                <a:solidFill>
                  <a:srgbClr val="008000"/>
                </a:solidFill>
              </a:rPr>
              <a:t>not surprisingly if you admire Mathematics</a:t>
            </a:r>
            <a:r>
              <a:rPr lang="en-US" b="1" dirty="0" smtClean="0">
                <a:solidFill>
                  <a:srgbClr val="0000FF"/>
                </a:solidFill>
              </a:rPr>
              <a:t>) that the answer to both questions involves the same mathematical concept and computation</a:t>
            </a:r>
            <a:r>
              <a:rPr lang="en-US" b="1" dirty="0" smtClean="0">
                <a:solidFill>
                  <a:srgbClr val="008000"/>
                </a:solidFill>
              </a:rPr>
              <a:t>. (most </a:t>
            </a:r>
            <a:r>
              <a:rPr lang="en-US" b="1" dirty="0">
                <a:solidFill>
                  <a:srgbClr val="008000"/>
                </a:solidFill>
              </a:rPr>
              <a:t>o</a:t>
            </a:r>
            <a:r>
              <a:rPr lang="en-US" b="1" dirty="0" smtClean="0">
                <a:solidFill>
                  <a:srgbClr val="008000"/>
                </a:solidFill>
              </a:rPr>
              <a:t>f you already know what I am driving at)</a:t>
            </a:r>
          </a:p>
          <a:p>
            <a:pPr algn="l"/>
            <a:r>
              <a:rPr lang="en-US" b="1" dirty="0" smtClean="0">
                <a:solidFill>
                  <a:srgbClr val="0000FF"/>
                </a:solidFill>
              </a:rPr>
              <a:t>Here are the two questions:</a:t>
            </a:r>
          </a:p>
        </p:txBody>
      </p:sp>
    </p:spTree>
    <p:extLst>
      <p:ext uri="{BB962C8B-B14F-4D97-AF65-F5344CB8AC3E}">
        <p14:creationId xmlns:p14="http://schemas.microsoft.com/office/powerpoint/2010/main" val="3406843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8099"/>
            <a:ext cx="8229600" cy="6175555"/>
          </a:xfrm>
        </p:spPr>
        <p:txBody>
          <a:bodyPr/>
          <a:lstStyle/>
          <a:p>
            <a:pPr marL="0" indent="0">
              <a:buNone/>
            </a:pPr>
            <a:r>
              <a:rPr lang="en-US" dirty="0" smtClean="0">
                <a:solidFill>
                  <a:srgbClr val="0000FF"/>
                </a:solidFill>
              </a:rPr>
              <a:t>	</a:t>
            </a:r>
            <a:r>
              <a:rPr lang="en-US" sz="2800" b="1" dirty="0" smtClean="0">
                <a:solidFill>
                  <a:srgbClr val="0000FF"/>
                </a:solidFill>
              </a:rPr>
              <a:t>Now we give names and coordinates to various points, so we can work with them. We concentrate on </a:t>
            </a:r>
            <a:r>
              <a:rPr lang="en-US" sz="2800" b="1" dirty="0" smtClean="0">
                <a:solidFill>
                  <a:srgbClr val="FF0000"/>
                </a:solidFill>
              </a:rPr>
              <a:t>P</a:t>
            </a:r>
            <a:r>
              <a:rPr lang="en-US" sz="2800" b="1" dirty="0" smtClean="0">
                <a:solidFill>
                  <a:srgbClr val="0000FF"/>
                </a:solidFill>
              </a:rPr>
              <a:t> and </a:t>
            </a:r>
            <a:r>
              <a:rPr lang="en-US" sz="2800" b="1" dirty="0" smtClean="0">
                <a:solidFill>
                  <a:srgbClr val="660066"/>
                </a:solidFill>
              </a:rPr>
              <a:t>A</a:t>
            </a:r>
            <a:r>
              <a:rPr lang="en-US" sz="2800" b="1" dirty="0" smtClean="0">
                <a:solidFill>
                  <a:srgbClr val="0000FF"/>
                </a:solidFill>
              </a:rPr>
              <a:t>. We can write</a:t>
            </a:r>
            <a:endParaRPr lang="en-US" sz="2800" b="1" dirty="0">
              <a:solidFill>
                <a:srgbClr val="0000FF"/>
              </a:solidFill>
            </a:endParaRPr>
          </a:p>
        </p:txBody>
      </p:sp>
      <p:pic>
        <p:nvPicPr>
          <p:cNvPr id="4" name="Picture 3" descr="Pictur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944" y="2988628"/>
            <a:ext cx="5209413" cy="3611245"/>
          </a:xfrm>
          <a:prstGeom prst="rect">
            <a:avLst/>
          </a:prstGeom>
        </p:spPr>
      </p:pic>
      <p:pic>
        <p:nvPicPr>
          <p:cNvPr id="5" name="Picture 4"/>
          <p:cNvPicPr>
            <a:picLocks noChangeAspect="1"/>
          </p:cNvPicPr>
          <p:nvPr/>
        </p:nvPicPr>
        <p:blipFill>
          <a:blip r:embed="rId3"/>
          <a:stretch>
            <a:fillRect/>
          </a:stretch>
        </p:blipFill>
        <p:spPr>
          <a:xfrm>
            <a:off x="1502982" y="1595120"/>
            <a:ext cx="5937250" cy="670560"/>
          </a:xfrm>
          <a:prstGeom prst="rect">
            <a:avLst/>
          </a:prstGeom>
        </p:spPr>
      </p:pic>
      <p:pic>
        <p:nvPicPr>
          <p:cNvPr id="6" name="Picture 5"/>
          <p:cNvPicPr>
            <a:picLocks noChangeAspect="1"/>
          </p:cNvPicPr>
          <p:nvPr/>
        </p:nvPicPr>
        <p:blipFill>
          <a:blip r:embed="rId4"/>
          <a:stretch>
            <a:fillRect/>
          </a:stretch>
        </p:blipFill>
        <p:spPr>
          <a:xfrm>
            <a:off x="1960944" y="2240280"/>
            <a:ext cx="4813300" cy="609600"/>
          </a:xfrm>
          <a:prstGeom prst="rect">
            <a:avLst/>
          </a:prstGeom>
        </p:spPr>
      </p:pic>
    </p:spTree>
    <p:extLst>
      <p:ext uri="{BB962C8B-B14F-4D97-AF65-F5344CB8AC3E}">
        <p14:creationId xmlns:p14="http://schemas.microsoft.com/office/powerpoint/2010/main" val="3541199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79400"/>
            <a:ext cx="8686800" cy="6299200"/>
          </a:xfrm>
        </p:spPr>
        <p:txBody>
          <a:bodyPr>
            <a:normAutofit/>
          </a:bodyPr>
          <a:lstStyle/>
          <a:p>
            <a:pPr marL="0" indent="0">
              <a:buNone/>
            </a:pPr>
            <a:r>
              <a:rPr lang="en-US" b="1" dirty="0" smtClean="0">
                <a:solidFill>
                  <a:srgbClr val="0000FF"/>
                </a:solidFill>
              </a:rPr>
              <a:t>Let’s get back to the definition for a second.</a:t>
            </a:r>
          </a:p>
          <a:p>
            <a:pPr marL="0" indent="0">
              <a:lnSpc>
                <a:spcPct val="120000"/>
              </a:lnSpc>
              <a:buNone/>
            </a:pPr>
            <a:r>
              <a:rPr lang="en-US" b="1" dirty="0">
                <a:solidFill>
                  <a:srgbClr val="FF0000"/>
                </a:solidFill>
              </a:rPr>
              <a:t>Definition. </a:t>
            </a:r>
            <a:r>
              <a:rPr lang="en-US" b="1" dirty="0">
                <a:solidFill>
                  <a:srgbClr val="0000FF"/>
                </a:solidFill>
              </a:rPr>
              <a:t>The </a:t>
            </a:r>
            <a:r>
              <a:rPr lang="en-US" b="1" dirty="0">
                <a:solidFill>
                  <a:srgbClr val="008000"/>
                </a:solidFill>
              </a:rPr>
              <a:t>tangent</a:t>
            </a:r>
            <a:r>
              <a:rPr lang="en-US" b="1" dirty="0">
                <a:solidFill>
                  <a:srgbClr val="0000FF"/>
                </a:solidFill>
              </a:rPr>
              <a:t> line at </a:t>
            </a:r>
            <a:r>
              <a:rPr lang="en-US" b="1" dirty="0">
                <a:solidFill>
                  <a:srgbClr val="FF0000"/>
                </a:solidFill>
              </a:rPr>
              <a:t>P </a:t>
            </a:r>
            <a:r>
              <a:rPr lang="en-US" b="1" dirty="0">
                <a:solidFill>
                  <a:srgbClr val="0000FF"/>
                </a:solidFill>
              </a:rPr>
              <a:t>is the limiting position of the various secants                   ,</a:t>
            </a:r>
            <a:r>
              <a:rPr lang="en-US" b="1" dirty="0" smtClean="0">
                <a:solidFill>
                  <a:srgbClr val="0000FF"/>
                </a:solidFill>
              </a:rPr>
              <a:t>…</a:t>
            </a:r>
          </a:p>
          <a:p>
            <a:pPr marL="0" indent="0">
              <a:buNone/>
            </a:pPr>
            <a:r>
              <a:rPr lang="en-US" b="1" dirty="0" smtClean="0">
                <a:solidFill>
                  <a:srgbClr val="008000"/>
                </a:solidFill>
              </a:rPr>
              <a:t>Ask yourselves</a:t>
            </a:r>
            <a:r>
              <a:rPr lang="en-US" b="1" dirty="0" smtClean="0">
                <a:solidFill>
                  <a:srgbClr val="0000FF"/>
                </a:solidFill>
              </a:rPr>
              <a:t>: among the (</a:t>
            </a:r>
            <a:r>
              <a:rPr lang="en-US" b="1" dirty="0" smtClean="0">
                <a:solidFill>
                  <a:srgbClr val="660066"/>
                </a:solidFill>
              </a:rPr>
              <a:t>infinitely many</a:t>
            </a:r>
            <a:r>
              <a:rPr lang="en-US" b="1" dirty="0" smtClean="0">
                <a:solidFill>
                  <a:srgbClr val="0000FF"/>
                </a:solidFill>
              </a:rPr>
              <a:t>) lines going through </a:t>
            </a:r>
            <a:r>
              <a:rPr lang="en-US" b="1" dirty="0" smtClean="0">
                <a:solidFill>
                  <a:srgbClr val="FF0000"/>
                </a:solidFill>
              </a:rPr>
              <a:t>P</a:t>
            </a:r>
            <a:r>
              <a:rPr lang="en-US" b="1" dirty="0" smtClean="0">
                <a:solidFill>
                  <a:srgbClr val="0000FF"/>
                </a:solidFill>
              </a:rPr>
              <a:t>, how do we identify any particular one?</a:t>
            </a:r>
          </a:p>
          <a:p>
            <a:pPr marL="0" indent="0">
              <a:buNone/>
            </a:pPr>
            <a:r>
              <a:rPr lang="en-US" b="1" dirty="0" smtClean="0">
                <a:solidFill>
                  <a:srgbClr val="0000FF"/>
                </a:solidFill>
              </a:rPr>
              <a:t>One minute’s thought and the answer is:</a:t>
            </a:r>
          </a:p>
          <a:p>
            <a:pPr marL="0" indent="0" algn="ctr">
              <a:buNone/>
            </a:pPr>
            <a:r>
              <a:rPr lang="en-US" b="1" dirty="0">
                <a:solidFill>
                  <a:srgbClr val="FF0000"/>
                </a:solidFill>
              </a:rPr>
              <a:t>v</a:t>
            </a:r>
            <a:r>
              <a:rPr lang="en-US" b="1" dirty="0" smtClean="0">
                <a:solidFill>
                  <a:srgbClr val="FF0000"/>
                </a:solidFill>
              </a:rPr>
              <a:t>ia the slope!</a:t>
            </a:r>
          </a:p>
          <a:p>
            <a:pPr marL="0" indent="0">
              <a:buNone/>
            </a:pPr>
            <a:r>
              <a:rPr lang="en-US" b="1" dirty="0" smtClean="0">
                <a:solidFill>
                  <a:srgbClr val="0000FF"/>
                </a:solidFill>
              </a:rPr>
              <a:t>So here is our prescription for finding the tangent at </a:t>
            </a:r>
            <a:r>
              <a:rPr lang="en-US" b="1" dirty="0" smtClean="0">
                <a:solidFill>
                  <a:srgbClr val="FF0000"/>
                </a:solidFill>
              </a:rPr>
              <a:t>P</a:t>
            </a:r>
            <a:r>
              <a:rPr lang="en-US" b="1" dirty="0" smtClean="0">
                <a:solidFill>
                  <a:srgbClr val="0000FF"/>
                </a:solidFill>
              </a:rPr>
              <a:t>:</a:t>
            </a:r>
          </a:p>
          <a:p>
            <a:pPr marL="0" indent="0">
              <a:buNone/>
            </a:pPr>
            <a:endParaRPr lang="en-US" b="1" dirty="0">
              <a:solidFill>
                <a:srgbClr val="0000FF"/>
              </a:solidFill>
            </a:endParaRPr>
          </a:p>
          <a:p>
            <a:pPr marL="0" indent="0">
              <a:buNone/>
            </a:pPr>
            <a:endParaRPr lang="en-US" b="1" dirty="0">
              <a:solidFill>
                <a:srgbClr val="0000FF"/>
              </a:solidFill>
            </a:endParaRPr>
          </a:p>
        </p:txBody>
      </p:sp>
      <p:pic>
        <p:nvPicPr>
          <p:cNvPr id="4" name="Picture 3"/>
          <p:cNvPicPr>
            <a:picLocks noChangeAspect="1"/>
          </p:cNvPicPr>
          <p:nvPr/>
        </p:nvPicPr>
        <p:blipFill>
          <a:blip r:embed="rId3"/>
          <a:stretch>
            <a:fillRect/>
          </a:stretch>
        </p:blipFill>
        <p:spPr>
          <a:xfrm>
            <a:off x="5561415" y="1453558"/>
            <a:ext cx="1435100" cy="596900"/>
          </a:xfrm>
          <a:prstGeom prst="rect">
            <a:avLst/>
          </a:prstGeom>
        </p:spPr>
      </p:pic>
    </p:spTree>
    <p:extLst>
      <p:ext uri="{BB962C8B-B14F-4D97-AF65-F5344CB8AC3E}">
        <p14:creationId xmlns:p14="http://schemas.microsoft.com/office/powerpoint/2010/main" val="3975409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Here It Is"/>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61400" cy="6324600"/>
          </a:xfrm>
        </p:spPr>
        <p:txBody>
          <a:bodyPr/>
          <a:lstStyle/>
          <a:p>
            <a:pPr marL="514350" indent="-514350">
              <a:buFont typeface="+mj-ea"/>
              <a:buAutoNum type="circleNumDbPlain"/>
            </a:pPr>
            <a:r>
              <a:rPr lang="en-US" b="1" dirty="0" smtClean="0">
                <a:solidFill>
                  <a:srgbClr val="0000FF"/>
                </a:solidFill>
              </a:rPr>
              <a:t>Find the formula for the slope of a secant through</a:t>
            </a:r>
            <a:r>
              <a:rPr lang="en-US" b="1" dirty="0" smtClean="0"/>
              <a:t> </a:t>
            </a:r>
            <a:r>
              <a:rPr lang="en-US" b="1" dirty="0" smtClean="0">
                <a:solidFill>
                  <a:srgbClr val="FF0000"/>
                </a:solidFill>
              </a:rPr>
              <a:t>P</a:t>
            </a:r>
            <a:r>
              <a:rPr lang="en-US" b="1" dirty="0" smtClean="0">
                <a:solidFill>
                  <a:srgbClr val="0000FF"/>
                </a:solidFill>
              </a:rPr>
              <a:t>. (</a:t>
            </a:r>
            <a:r>
              <a:rPr lang="en-US" b="1" dirty="0" smtClean="0">
                <a:solidFill>
                  <a:srgbClr val="008000"/>
                </a:solidFill>
              </a:rPr>
              <a:t>Something from </a:t>
            </a:r>
            <a:r>
              <a:rPr lang="en-US" b="1" dirty="0" smtClean="0">
                <a:solidFill>
                  <a:srgbClr val="660066"/>
                </a:solidFill>
              </a:rPr>
              <a:t>A</a:t>
            </a:r>
            <a:r>
              <a:rPr lang="en-US" b="1" dirty="0" smtClean="0">
                <a:solidFill>
                  <a:srgbClr val="008000"/>
                </a:solidFill>
              </a:rPr>
              <a:t> will appear</a:t>
            </a:r>
            <a:r>
              <a:rPr lang="en-US" b="1" dirty="0" smtClean="0">
                <a:solidFill>
                  <a:srgbClr val="0000FF"/>
                </a:solidFill>
              </a:rPr>
              <a:t>.)</a:t>
            </a:r>
          </a:p>
          <a:p>
            <a:pPr marL="514350" indent="-514350">
              <a:buFont typeface="+mj-ea"/>
              <a:buAutoNum type="circleNumDbPlain"/>
            </a:pPr>
            <a:r>
              <a:rPr lang="en-US" b="1" dirty="0" smtClean="0">
                <a:solidFill>
                  <a:srgbClr val="0000FF"/>
                </a:solidFill>
              </a:rPr>
              <a:t>Change that something so that A gets closer and closer to </a:t>
            </a:r>
            <a:r>
              <a:rPr lang="en-US" b="1" dirty="0" smtClean="0">
                <a:solidFill>
                  <a:srgbClr val="FF0000"/>
                </a:solidFill>
              </a:rPr>
              <a:t>P</a:t>
            </a:r>
            <a:r>
              <a:rPr lang="en-US" b="1" dirty="0" smtClean="0">
                <a:solidFill>
                  <a:srgbClr val="0000FF"/>
                </a:solidFill>
              </a:rPr>
              <a:t>, see what happens to the formula (</a:t>
            </a:r>
            <a:r>
              <a:rPr lang="en-US" b="1" dirty="0" smtClean="0">
                <a:solidFill>
                  <a:srgbClr val="008000"/>
                </a:solidFill>
              </a:rPr>
              <a:t>take a limit</a:t>
            </a:r>
            <a:r>
              <a:rPr lang="en-US" b="1" dirty="0" smtClean="0">
                <a:solidFill>
                  <a:srgbClr val="0000FF"/>
                </a:solidFill>
              </a:rPr>
              <a:t>). That’s the slope you are looking for.</a:t>
            </a:r>
          </a:p>
          <a:p>
            <a:pPr marL="514350" indent="-514350">
              <a:buFont typeface="+mj-ea"/>
              <a:buAutoNum type="circleNumDbPlain"/>
            </a:pPr>
            <a:r>
              <a:rPr lang="en-US" b="1" dirty="0" smtClean="0">
                <a:solidFill>
                  <a:srgbClr val="0000FF"/>
                </a:solidFill>
              </a:rPr>
              <a:t>Use the </a:t>
            </a:r>
            <a:r>
              <a:rPr lang="en-US" b="1" dirty="0" smtClean="0">
                <a:solidFill>
                  <a:srgbClr val="008000"/>
                </a:solidFill>
              </a:rPr>
              <a:t>point-slope </a:t>
            </a:r>
            <a:r>
              <a:rPr lang="en-US" b="1" dirty="0" smtClean="0">
                <a:solidFill>
                  <a:srgbClr val="0000FF"/>
                </a:solidFill>
              </a:rPr>
              <a:t>form of the equation of a line (</a:t>
            </a:r>
            <a:r>
              <a:rPr lang="en-US" b="1" dirty="0" smtClean="0">
                <a:solidFill>
                  <a:srgbClr val="008000"/>
                </a:solidFill>
              </a:rPr>
              <a:t>you kn</a:t>
            </a:r>
            <a:r>
              <a:rPr lang="en-US" b="1" dirty="0" smtClean="0">
                <a:solidFill>
                  <a:srgbClr val="0000FF"/>
                </a:solidFill>
              </a:rPr>
              <a:t>ow </a:t>
            </a:r>
            <a:r>
              <a:rPr lang="en-US" b="1" dirty="0" smtClean="0">
                <a:solidFill>
                  <a:srgbClr val="FF0000"/>
                </a:solidFill>
              </a:rPr>
              <a:t>P</a:t>
            </a:r>
            <a:r>
              <a:rPr lang="en-US" b="1" dirty="0" smtClean="0">
                <a:solidFill>
                  <a:srgbClr val="0000FF"/>
                </a:solidFill>
              </a:rPr>
              <a:t> </a:t>
            </a:r>
            <a:r>
              <a:rPr lang="en-US" b="1" dirty="0" smtClean="0">
                <a:solidFill>
                  <a:srgbClr val="008000"/>
                </a:solidFill>
              </a:rPr>
              <a:t>and now you know the slope</a:t>
            </a:r>
            <a:r>
              <a:rPr lang="en-US" b="1" dirty="0" smtClean="0">
                <a:solidFill>
                  <a:srgbClr val="0000FF"/>
                </a:solidFill>
              </a:rPr>
              <a:t>) to get your answer.</a:t>
            </a:r>
          </a:p>
          <a:p>
            <a:pPr marL="0" indent="0">
              <a:buNone/>
            </a:pPr>
            <a:r>
              <a:rPr lang="en-US" b="1" dirty="0">
                <a:solidFill>
                  <a:srgbClr val="0000FF"/>
                </a:solidFill>
              </a:rPr>
              <a:t>	</a:t>
            </a:r>
            <a:r>
              <a:rPr lang="en-US" b="1" dirty="0" smtClean="0">
                <a:solidFill>
                  <a:srgbClr val="0000FF"/>
                </a:solidFill>
              </a:rPr>
              <a:t>Let’s follow the steps in our situation</a:t>
            </a:r>
          </a:p>
          <a:p>
            <a:pPr marL="514350" indent="-514350">
              <a:buFont typeface="+mj-ea"/>
              <a:buAutoNum type="circleNumDbPlain"/>
            </a:pPr>
            <a:endParaRPr lang="en-US" dirty="0">
              <a:solidFill>
                <a:srgbClr val="0000FF"/>
              </a:solidFill>
            </a:endParaRPr>
          </a:p>
        </p:txBody>
      </p:sp>
      <p:pic>
        <p:nvPicPr>
          <p:cNvPr id="5" name="Picture 4"/>
          <p:cNvPicPr>
            <a:picLocks noChangeAspect="1"/>
          </p:cNvPicPr>
          <p:nvPr/>
        </p:nvPicPr>
        <p:blipFill>
          <a:blip r:embed="rId2"/>
          <a:stretch>
            <a:fillRect/>
          </a:stretch>
        </p:blipFill>
        <p:spPr>
          <a:xfrm>
            <a:off x="7932293" y="127000"/>
            <a:ext cx="645414" cy="645414"/>
          </a:xfrm>
          <a:prstGeom prst="rect">
            <a:avLst/>
          </a:prstGeom>
        </p:spPr>
      </p:pic>
      <p:pic>
        <p:nvPicPr>
          <p:cNvPr id="6" name="Picture 5"/>
          <p:cNvPicPr>
            <a:picLocks noChangeAspect="1"/>
          </p:cNvPicPr>
          <p:nvPr/>
        </p:nvPicPr>
        <p:blipFill>
          <a:blip r:embed="rId3"/>
          <a:stretch>
            <a:fillRect/>
          </a:stretch>
        </p:blipFill>
        <p:spPr>
          <a:xfrm>
            <a:off x="3382080" y="5548332"/>
            <a:ext cx="2011540" cy="625437"/>
          </a:xfrm>
          <a:prstGeom prst="rect">
            <a:avLst/>
          </a:prstGeom>
        </p:spPr>
      </p:pic>
    </p:spTree>
    <p:extLst>
      <p:ext uri="{BB962C8B-B14F-4D97-AF65-F5344CB8AC3E}">
        <p14:creationId xmlns:p14="http://schemas.microsoft.com/office/powerpoint/2010/main" val="57897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330200"/>
            <a:ext cx="8636000" cy="6299200"/>
          </a:xfrm>
        </p:spPr>
        <p:txBody>
          <a:bodyPr>
            <a:normAutofit fontScale="92500" lnSpcReduction="10000"/>
          </a:bodyPr>
          <a:lstStyle/>
          <a:p>
            <a:pPr marL="514350" indent="-514350">
              <a:buFont typeface="+mj-ea"/>
              <a:buAutoNum type="circleNumDbPlain"/>
            </a:pPr>
            <a:r>
              <a:rPr lang="en-US" b="1" dirty="0" smtClean="0">
                <a:solidFill>
                  <a:srgbClr val="0000FF"/>
                </a:solidFill>
              </a:rPr>
              <a:t>   </a:t>
            </a:r>
          </a:p>
          <a:p>
            <a:pPr marL="0" indent="0">
              <a:buNone/>
            </a:pPr>
            <a:endParaRPr lang="en-US" dirty="0"/>
          </a:p>
          <a:p>
            <a:pPr marL="0" indent="0">
              <a:buNone/>
            </a:pPr>
            <a:r>
              <a:rPr lang="en-US" b="1" dirty="0" smtClean="0">
                <a:solidFill>
                  <a:srgbClr val="0000FF"/>
                </a:solidFill>
              </a:rPr>
              <a:t>(the “something from A” is    </a:t>
            </a:r>
            <a:r>
              <a:rPr lang="en-US" b="1" i="1" dirty="0" smtClean="0">
                <a:solidFill>
                  <a:srgbClr val="660066"/>
                </a:solidFill>
              </a:rPr>
              <a:t>h</a:t>
            </a:r>
            <a:r>
              <a:rPr lang="en-US" b="1" dirty="0" smtClean="0">
                <a:solidFill>
                  <a:srgbClr val="0000FF"/>
                </a:solidFill>
              </a:rPr>
              <a:t>  !)</a:t>
            </a:r>
          </a:p>
          <a:p>
            <a:pPr marL="0" indent="0">
              <a:spcBef>
                <a:spcPts val="1968"/>
              </a:spcBef>
              <a:buFont typeface="+mj-ea"/>
              <a:buAutoNum type="circleNumDbPlain" startAt="2"/>
            </a:pPr>
            <a:r>
              <a:rPr lang="en-US" b="1" dirty="0" smtClean="0">
                <a:solidFill>
                  <a:srgbClr val="0000FF"/>
                </a:solidFill>
              </a:rPr>
              <a:t> The slope of           is (</a:t>
            </a:r>
            <a:r>
              <a:rPr lang="en-US" b="1" dirty="0" smtClean="0">
                <a:solidFill>
                  <a:srgbClr val="008000"/>
                </a:solidFill>
              </a:rPr>
              <a:t>remember</a:t>
            </a:r>
            <a:r>
              <a:rPr lang="en-US" b="1" dirty="0" smtClean="0">
                <a:solidFill>
                  <a:srgbClr val="0000FF"/>
                </a:solidFill>
              </a:rPr>
              <a:t> </a:t>
            </a:r>
            <a:r>
              <a:rPr lang="en-US" b="1" dirty="0" smtClean="0">
                <a:solidFill>
                  <a:srgbClr val="FF0000"/>
                </a:solidFill>
              </a:rPr>
              <a:t>rise/run </a:t>
            </a:r>
            <a:r>
              <a:rPr lang="en-US" b="1" dirty="0" smtClean="0">
                <a:solidFill>
                  <a:srgbClr val="0000FF"/>
                </a:solidFill>
              </a:rPr>
              <a:t>?)</a:t>
            </a:r>
          </a:p>
          <a:p>
            <a:pPr marL="0" indent="0">
              <a:spcBef>
                <a:spcPts val="8568"/>
              </a:spcBef>
              <a:buFont typeface="+mj-ea"/>
              <a:buAutoNum type="circleNumDbPlain" startAt="2"/>
            </a:pPr>
            <a:r>
              <a:rPr lang="en-US" b="1" dirty="0" smtClean="0">
                <a:solidFill>
                  <a:srgbClr val="0000FF"/>
                </a:solidFill>
              </a:rPr>
              <a:t> Now compute the limit (</a:t>
            </a:r>
            <a:r>
              <a:rPr lang="en-US" b="1" dirty="0" smtClean="0">
                <a:solidFill>
                  <a:srgbClr val="008000"/>
                </a:solidFill>
              </a:rPr>
              <a:t>to be learned yet!</a:t>
            </a:r>
            <a:r>
              <a:rPr lang="en-US" b="1" dirty="0" smtClean="0">
                <a:solidFill>
                  <a:srgbClr val="0000FF"/>
                </a:solidFill>
              </a:rPr>
              <a:t>)</a:t>
            </a:r>
          </a:p>
          <a:p>
            <a:pPr marL="0" indent="0">
              <a:spcBef>
                <a:spcPts val="8568"/>
              </a:spcBef>
              <a:buNone/>
            </a:pPr>
            <a:r>
              <a:rPr lang="en-US" b="1" dirty="0">
                <a:solidFill>
                  <a:srgbClr val="0000FF"/>
                </a:solidFill>
              </a:rPr>
              <a:t>	</a:t>
            </a:r>
            <a:r>
              <a:rPr lang="en-US" b="1" dirty="0" smtClean="0">
                <a:solidFill>
                  <a:srgbClr val="0000FF"/>
                </a:solidFill>
              </a:rPr>
              <a:t> (Anyway, take various smaller and smaller values of  </a:t>
            </a:r>
            <a:r>
              <a:rPr lang="en-US" b="1" i="1" dirty="0" smtClean="0">
                <a:solidFill>
                  <a:srgbClr val="FF0000"/>
                </a:solidFill>
              </a:rPr>
              <a:t>h</a:t>
            </a:r>
            <a:r>
              <a:rPr lang="en-US" b="1" dirty="0" smtClean="0">
                <a:solidFill>
                  <a:srgbClr val="0000FF"/>
                </a:solidFill>
              </a:rPr>
              <a:t> compute the quotient, then guess!)</a:t>
            </a:r>
          </a:p>
          <a:p>
            <a:pPr marL="0" indent="0" algn="ctr">
              <a:spcBef>
                <a:spcPts val="168"/>
              </a:spcBef>
              <a:buNone/>
            </a:pPr>
            <a:r>
              <a:rPr lang="en-US" b="1" dirty="0" smtClean="0">
                <a:solidFill>
                  <a:srgbClr val="0000FF"/>
                </a:solidFill>
              </a:rPr>
              <a:t> </a:t>
            </a:r>
            <a:r>
              <a:rPr lang="en-US" b="1" dirty="0" smtClean="0">
                <a:solidFill>
                  <a:srgbClr val="FF0000"/>
                </a:solidFill>
              </a:rPr>
              <a:t>WE CAN COMPUTE TANGENTS !!!</a:t>
            </a:r>
          </a:p>
        </p:txBody>
      </p:sp>
      <p:pic>
        <p:nvPicPr>
          <p:cNvPr id="4" name="Picture 3"/>
          <p:cNvPicPr>
            <a:picLocks noChangeAspect="1"/>
          </p:cNvPicPr>
          <p:nvPr/>
        </p:nvPicPr>
        <p:blipFill>
          <a:blip r:embed="rId3"/>
          <a:stretch>
            <a:fillRect/>
          </a:stretch>
        </p:blipFill>
        <p:spPr>
          <a:xfrm>
            <a:off x="2946400" y="101600"/>
            <a:ext cx="3911600" cy="1282700"/>
          </a:xfrm>
          <a:prstGeom prst="rect">
            <a:avLst/>
          </a:prstGeom>
        </p:spPr>
      </p:pic>
      <p:pic>
        <p:nvPicPr>
          <p:cNvPr id="5" name="Picture 4"/>
          <p:cNvPicPr>
            <a:picLocks noChangeAspect="1"/>
          </p:cNvPicPr>
          <p:nvPr/>
        </p:nvPicPr>
        <p:blipFill>
          <a:blip r:embed="rId4"/>
          <a:stretch>
            <a:fillRect/>
          </a:stretch>
        </p:blipFill>
        <p:spPr>
          <a:xfrm>
            <a:off x="3030093" y="1752600"/>
            <a:ext cx="645414" cy="645414"/>
          </a:xfrm>
          <a:prstGeom prst="rect">
            <a:avLst/>
          </a:prstGeom>
        </p:spPr>
      </p:pic>
      <p:pic>
        <p:nvPicPr>
          <p:cNvPr id="6" name="Picture 5"/>
          <p:cNvPicPr>
            <a:picLocks noChangeAspect="1"/>
          </p:cNvPicPr>
          <p:nvPr/>
        </p:nvPicPr>
        <p:blipFill>
          <a:blip r:embed="rId5"/>
          <a:stretch>
            <a:fillRect/>
          </a:stretch>
        </p:blipFill>
        <p:spPr>
          <a:xfrm>
            <a:off x="2984500" y="2451100"/>
            <a:ext cx="3162300" cy="1092200"/>
          </a:xfrm>
          <a:prstGeom prst="rect">
            <a:avLst/>
          </a:prstGeom>
        </p:spPr>
      </p:pic>
      <p:pic>
        <p:nvPicPr>
          <p:cNvPr id="7" name="Picture 6"/>
          <p:cNvPicPr>
            <a:picLocks noChangeAspect="1"/>
          </p:cNvPicPr>
          <p:nvPr/>
        </p:nvPicPr>
        <p:blipFill>
          <a:blip r:embed="rId6"/>
          <a:stretch>
            <a:fillRect/>
          </a:stretch>
        </p:blipFill>
        <p:spPr>
          <a:xfrm>
            <a:off x="2654300" y="4000500"/>
            <a:ext cx="3822700" cy="1092200"/>
          </a:xfrm>
          <a:prstGeom prst="rect">
            <a:avLst/>
          </a:prstGeom>
        </p:spPr>
      </p:pic>
    </p:spTree>
    <p:extLst>
      <p:ext uri="{BB962C8B-B14F-4D97-AF65-F5344CB8AC3E}">
        <p14:creationId xmlns:p14="http://schemas.microsoft.com/office/powerpoint/2010/main" val="411308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ppt_x"/>
                                          </p:val>
                                        </p:tav>
                                        <p:tav tm="100000">
                                          <p:val>
                                            <p:strVal val="#ppt_x"/>
                                          </p:val>
                                        </p:tav>
                                      </p:tavLst>
                                    </p:anim>
                                    <p:anim calcmode="lin" valueType="num">
                                      <p:cBhvr additive="base">
                                        <p:cTn id="4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562"/>
          </a:xfrm>
        </p:spPr>
        <p:txBody>
          <a:bodyPr>
            <a:normAutofit fontScale="90000"/>
          </a:bodyPr>
          <a:lstStyle/>
          <a:p>
            <a:r>
              <a:rPr lang="en-US" b="1" dirty="0" smtClean="0">
                <a:solidFill>
                  <a:srgbClr val="FF0000"/>
                </a:solidFill>
              </a:rPr>
              <a:t>VELOCITY</a:t>
            </a:r>
            <a:endParaRPr lang="en-US" b="1" dirty="0">
              <a:solidFill>
                <a:srgbClr val="FF0000"/>
              </a:solidFill>
            </a:endParaRPr>
          </a:p>
        </p:txBody>
      </p:sp>
      <p:sp>
        <p:nvSpPr>
          <p:cNvPr id="3" name="Content Placeholder 2"/>
          <p:cNvSpPr>
            <a:spLocks noGrp="1"/>
          </p:cNvSpPr>
          <p:nvPr>
            <p:ph idx="1"/>
          </p:nvPr>
        </p:nvSpPr>
        <p:spPr>
          <a:xfrm>
            <a:off x="254000" y="965200"/>
            <a:ext cx="8712200" cy="5384800"/>
          </a:xfrm>
        </p:spPr>
        <p:txBody>
          <a:bodyPr/>
          <a:lstStyle/>
          <a:p>
            <a:pPr marL="0" indent="0">
              <a:buNone/>
            </a:pPr>
            <a:r>
              <a:rPr lang="en-US" b="1" dirty="0" smtClean="0">
                <a:solidFill>
                  <a:srgbClr val="0000FF"/>
                </a:solidFill>
              </a:rPr>
              <a:t>Back to our friend Galileo dropping stones from the top of the leaning tower (low side !)</a:t>
            </a:r>
            <a:endParaRPr lang="en-US" b="1" dirty="0">
              <a:solidFill>
                <a:srgbClr val="0000FF"/>
              </a:solidFill>
            </a:endParaRPr>
          </a:p>
        </p:txBody>
      </p:sp>
      <p:pic>
        <p:nvPicPr>
          <p:cNvPr id="4" name="Picture 3" descr="Pictur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499" y="2081337"/>
            <a:ext cx="3825906" cy="4548063"/>
          </a:xfrm>
          <a:prstGeom prst="rect">
            <a:avLst/>
          </a:prstGeom>
        </p:spPr>
      </p:pic>
    </p:spTree>
    <p:extLst>
      <p:ext uri="{BB962C8B-B14F-4D97-AF65-F5344CB8AC3E}">
        <p14:creationId xmlns:p14="http://schemas.microsoft.com/office/powerpoint/2010/main" val="3158644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304800"/>
            <a:ext cx="8610600" cy="6273800"/>
          </a:xfrm>
        </p:spPr>
        <p:txBody>
          <a:bodyPr/>
          <a:lstStyle/>
          <a:p>
            <a:pPr marL="0" indent="0">
              <a:buNone/>
            </a:pPr>
            <a:r>
              <a:rPr lang="en-US" b="1" dirty="0" smtClean="0">
                <a:solidFill>
                  <a:srgbClr val="0000FF"/>
                </a:solidFill>
              </a:rPr>
              <a:t>A little knowledge of </a:t>
            </a:r>
            <a:r>
              <a:rPr lang="en-US" b="1" dirty="0" smtClean="0">
                <a:solidFill>
                  <a:srgbClr val="0000FF"/>
                </a:solidFill>
              </a:rPr>
              <a:t>Physics (or</a:t>
            </a:r>
            <a:r>
              <a:rPr lang="en-US" b="1" dirty="0" smtClean="0">
                <a:solidFill>
                  <a:srgbClr val="FF0000"/>
                </a:solidFill>
              </a:rPr>
              <a:t> Wikipedia</a:t>
            </a:r>
            <a:r>
              <a:rPr lang="en-US" b="1" dirty="0" smtClean="0">
                <a:solidFill>
                  <a:srgbClr val="0000FF"/>
                </a:solidFill>
              </a:rPr>
              <a:t>, just go to</a:t>
            </a:r>
          </a:p>
          <a:p>
            <a:pPr marL="0" indent="0" algn="ctr">
              <a:buNone/>
            </a:pPr>
            <a:r>
              <a:rPr lang="en-US" sz="2600" b="1" dirty="0">
                <a:solidFill>
                  <a:srgbClr val="0000FF"/>
                </a:solidFill>
                <a:hlinkClick r:id="rId2"/>
              </a:rPr>
              <a:t>http://en.wikipedia.org/</a:t>
            </a:r>
            <a:r>
              <a:rPr lang="en-US" sz="2600" b="1" dirty="0" smtClean="0">
                <a:solidFill>
                  <a:srgbClr val="0000FF"/>
                </a:solidFill>
                <a:hlinkClick r:id="rId2"/>
              </a:rPr>
              <a:t>wiki/Equations_for_a_falling_body</a:t>
            </a:r>
            <a:r>
              <a:rPr lang="en-US" sz="2600" b="1" dirty="0" smtClean="0">
                <a:solidFill>
                  <a:srgbClr val="0000FF"/>
                </a:solidFill>
              </a:rPr>
              <a:t>)</a:t>
            </a:r>
          </a:p>
          <a:p>
            <a:pPr marL="0" indent="0">
              <a:buNone/>
            </a:pPr>
            <a:r>
              <a:rPr lang="en-US" b="1" dirty="0">
                <a:solidFill>
                  <a:srgbClr val="0000FF"/>
                </a:solidFill>
              </a:rPr>
              <a:t>s</a:t>
            </a:r>
            <a:r>
              <a:rPr lang="en-US" b="1" dirty="0" smtClean="0">
                <a:solidFill>
                  <a:srgbClr val="0000FF"/>
                </a:solidFill>
              </a:rPr>
              <a:t>hows that    seconds after leaving Galileo’s hand the stone has traveled            meters, where</a:t>
            </a:r>
            <a:endParaRPr lang="en-US" b="1" dirty="0">
              <a:solidFill>
                <a:srgbClr val="0000FF"/>
              </a:solidFill>
            </a:endParaRPr>
          </a:p>
          <a:p>
            <a:pPr marL="0" indent="0">
              <a:buNone/>
            </a:pPr>
            <a:r>
              <a:rPr lang="en-US" sz="2600" b="1" dirty="0" smtClean="0">
                <a:solidFill>
                  <a:srgbClr val="0000FF"/>
                </a:solidFill>
              </a:rPr>
              <a:t> </a:t>
            </a:r>
          </a:p>
          <a:p>
            <a:pPr marL="0" indent="0">
              <a:buNone/>
            </a:pPr>
            <a:r>
              <a:rPr lang="en-US" b="1" dirty="0" smtClean="0">
                <a:solidFill>
                  <a:srgbClr val="0000FF"/>
                </a:solidFill>
              </a:rPr>
              <a:t>Over a time interval                          the stone has dropped (in     seconds !) from</a:t>
            </a:r>
          </a:p>
          <a:p>
            <a:pPr marL="0" indent="0">
              <a:buNone/>
            </a:pPr>
            <a:r>
              <a:rPr lang="en-US" b="1" dirty="0" smtClean="0">
                <a:solidFill>
                  <a:srgbClr val="0000FF"/>
                </a:solidFill>
              </a:rPr>
              <a:t>                       meters  away from Galileo’s hand </a:t>
            </a:r>
            <a:r>
              <a:rPr lang="en-US" b="1" dirty="0" smtClean="0">
                <a:solidFill>
                  <a:srgbClr val="FF0000"/>
                </a:solidFill>
              </a:rPr>
              <a:t>to</a:t>
            </a:r>
          </a:p>
          <a:p>
            <a:pPr marL="0" indent="0">
              <a:spcBef>
                <a:spcPts val="1368"/>
              </a:spcBef>
              <a:buNone/>
            </a:pPr>
            <a:r>
              <a:rPr lang="en-US" b="1" dirty="0">
                <a:solidFill>
                  <a:srgbClr val="0000FF"/>
                </a:solidFill>
              </a:rPr>
              <a:t> </a:t>
            </a:r>
            <a:r>
              <a:rPr lang="en-US" b="1" dirty="0" smtClean="0">
                <a:solidFill>
                  <a:srgbClr val="0000FF"/>
                </a:solidFill>
              </a:rPr>
              <a:t>                      meters away from Galileo’s hand</a:t>
            </a:r>
          </a:p>
          <a:p>
            <a:pPr marL="0" indent="0">
              <a:spcBef>
                <a:spcPts val="1368"/>
              </a:spcBef>
              <a:buNone/>
            </a:pPr>
            <a:r>
              <a:rPr lang="en-US" b="1" dirty="0" smtClean="0">
                <a:solidFill>
                  <a:srgbClr val="0000FF"/>
                </a:solidFill>
              </a:rPr>
              <a:t>The stone’s average velocity        is  therefore</a:t>
            </a:r>
            <a:endParaRPr lang="en-US" b="1" dirty="0">
              <a:solidFill>
                <a:srgbClr val="0000FF"/>
              </a:solidFill>
            </a:endParaRPr>
          </a:p>
        </p:txBody>
      </p:sp>
      <p:pic>
        <p:nvPicPr>
          <p:cNvPr id="2" name="Picture 1"/>
          <p:cNvPicPr>
            <a:picLocks noChangeAspect="1"/>
          </p:cNvPicPr>
          <p:nvPr/>
        </p:nvPicPr>
        <p:blipFill>
          <a:blip r:embed="rId3"/>
          <a:stretch>
            <a:fillRect/>
          </a:stretch>
        </p:blipFill>
        <p:spPr>
          <a:xfrm>
            <a:off x="2306765" y="1975930"/>
            <a:ext cx="199771" cy="353441"/>
          </a:xfrm>
          <a:prstGeom prst="rect">
            <a:avLst/>
          </a:prstGeom>
        </p:spPr>
      </p:pic>
      <p:pic>
        <p:nvPicPr>
          <p:cNvPr id="4" name="Picture 3"/>
          <p:cNvPicPr>
            <a:picLocks noChangeAspect="1"/>
          </p:cNvPicPr>
          <p:nvPr/>
        </p:nvPicPr>
        <p:blipFill>
          <a:blip r:embed="rId4"/>
          <a:stretch>
            <a:fillRect/>
          </a:stretch>
        </p:blipFill>
        <p:spPr>
          <a:xfrm>
            <a:off x="4253357" y="2354771"/>
            <a:ext cx="891286" cy="537845"/>
          </a:xfrm>
          <a:prstGeom prst="rect">
            <a:avLst/>
          </a:prstGeom>
        </p:spPr>
      </p:pic>
      <p:pic>
        <p:nvPicPr>
          <p:cNvPr id="5" name="Picture 4"/>
          <p:cNvPicPr>
            <a:picLocks noChangeAspect="1"/>
          </p:cNvPicPr>
          <p:nvPr/>
        </p:nvPicPr>
        <p:blipFill>
          <a:blip r:embed="rId5"/>
          <a:stretch>
            <a:fillRect/>
          </a:stretch>
        </p:blipFill>
        <p:spPr>
          <a:xfrm>
            <a:off x="3215005" y="2736660"/>
            <a:ext cx="2612390" cy="660781"/>
          </a:xfrm>
          <a:prstGeom prst="rect">
            <a:avLst/>
          </a:prstGeom>
        </p:spPr>
      </p:pic>
      <p:pic>
        <p:nvPicPr>
          <p:cNvPr id="6" name="Picture 5"/>
          <p:cNvPicPr>
            <a:picLocks noChangeAspect="1"/>
          </p:cNvPicPr>
          <p:nvPr/>
        </p:nvPicPr>
        <p:blipFill>
          <a:blip r:embed="rId6"/>
          <a:stretch>
            <a:fillRect/>
          </a:stretch>
        </p:blipFill>
        <p:spPr>
          <a:xfrm>
            <a:off x="3792538" y="3339592"/>
            <a:ext cx="2228215" cy="737616"/>
          </a:xfrm>
          <a:prstGeom prst="rect">
            <a:avLst/>
          </a:prstGeom>
        </p:spPr>
      </p:pic>
      <p:pic>
        <p:nvPicPr>
          <p:cNvPr id="7" name="Picture 6"/>
          <p:cNvPicPr>
            <a:picLocks noChangeAspect="1"/>
          </p:cNvPicPr>
          <p:nvPr/>
        </p:nvPicPr>
        <p:blipFill>
          <a:blip r:embed="rId7"/>
          <a:stretch>
            <a:fillRect/>
          </a:stretch>
        </p:blipFill>
        <p:spPr>
          <a:xfrm>
            <a:off x="367157" y="4469384"/>
            <a:ext cx="1121791" cy="737616"/>
          </a:xfrm>
          <a:prstGeom prst="rect">
            <a:avLst/>
          </a:prstGeom>
        </p:spPr>
      </p:pic>
      <p:pic>
        <p:nvPicPr>
          <p:cNvPr id="8" name="Picture 7"/>
          <p:cNvPicPr>
            <a:picLocks noChangeAspect="1"/>
          </p:cNvPicPr>
          <p:nvPr/>
        </p:nvPicPr>
        <p:blipFill>
          <a:blip r:embed="rId8"/>
          <a:stretch>
            <a:fillRect/>
          </a:stretch>
        </p:blipFill>
        <p:spPr>
          <a:xfrm>
            <a:off x="367157" y="5155184"/>
            <a:ext cx="1890141" cy="737616"/>
          </a:xfrm>
          <a:prstGeom prst="rect">
            <a:avLst/>
          </a:prstGeom>
        </p:spPr>
      </p:pic>
      <p:pic>
        <p:nvPicPr>
          <p:cNvPr id="9" name="Picture 8"/>
          <p:cNvPicPr>
            <a:picLocks noChangeAspect="1"/>
          </p:cNvPicPr>
          <p:nvPr/>
        </p:nvPicPr>
        <p:blipFill>
          <a:blip r:embed="rId9"/>
          <a:stretch>
            <a:fillRect/>
          </a:stretch>
        </p:blipFill>
        <p:spPr>
          <a:xfrm>
            <a:off x="2430400" y="3966337"/>
            <a:ext cx="291973" cy="399542"/>
          </a:xfrm>
          <a:prstGeom prst="rect">
            <a:avLst/>
          </a:prstGeom>
        </p:spPr>
      </p:pic>
      <p:pic>
        <p:nvPicPr>
          <p:cNvPr id="10" name="Picture 9"/>
          <p:cNvPicPr>
            <a:picLocks noChangeAspect="1"/>
          </p:cNvPicPr>
          <p:nvPr/>
        </p:nvPicPr>
        <p:blipFill>
          <a:blip r:embed="rId10"/>
          <a:stretch>
            <a:fillRect/>
          </a:stretch>
        </p:blipFill>
        <p:spPr>
          <a:xfrm>
            <a:off x="5299774" y="5988305"/>
            <a:ext cx="261239" cy="291973"/>
          </a:xfrm>
          <a:prstGeom prst="rect">
            <a:avLst/>
          </a:prstGeom>
        </p:spPr>
      </p:pic>
    </p:spTree>
    <p:extLst>
      <p:ext uri="{BB962C8B-B14F-4D97-AF65-F5344CB8AC3E}">
        <p14:creationId xmlns:p14="http://schemas.microsoft.com/office/powerpoint/2010/main" val="3388592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ppt_x"/>
                                          </p:val>
                                        </p:tav>
                                        <p:tav tm="100000">
                                          <p:val>
                                            <p:strVal val="#ppt_x"/>
                                          </p:val>
                                        </p:tav>
                                      </p:tavLst>
                                    </p:anim>
                                    <p:anim calcmode="lin" valueType="num">
                                      <p:cBhvr additive="base">
                                        <p:cTn id="2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ppt_x"/>
                                          </p:val>
                                        </p:tav>
                                        <p:tav tm="100000">
                                          <p:val>
                                            <p:strVal val="#ppt_x"/>
                                          </p:val>
                                        </p:tav>
                                      </p:tavLst>
                                    </p:anim>
                                    <p:anim calcmode="lin" valueType="num">
                                      <p:cBhvr additive="base">
                                        <p:cTn id="3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1000" fill="hold"/>
                                        <p:tgtEl>
                                          <p:spTgt spid="6"/>
                                        </p:tgtEl>
                                        <p:attrNameLst>
                                          <p:attrName>ppt_x</p:attrName>
                                        </p:attrNameLst>
                                      </p:cBhvr>
                                      <p:tavLst>
                                        <p:tav tm="0">
                                          <p:val>
                                            <p:strVal val="#ppt_x"/>
                                          </p:val>
                                        </p:tav>
                                        <p:tav tm="100000">
                                          <p:val>
                                            <p:strVal val="#ppt_x"/>
                                          </p:val>
                                        </p:tav>
                                      </p:tavLst>
                                    </p:anim>
                                    <p:anim calcmode="lin" valueType="num">
                                      <p:cBhvr additive="base">
                                        <p:cTn id="5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1000" fill="hold"/>
                                        <p:tgtEl>
                                          <p:spTgt spid="7"/>
                                        </p:tgtEl>
                                        <p:attrNameLst>
                                          <p:attrName>ppt_x</p:attrName>
                                        </p:attrNameLst>
                                      </p:cBhvr>
                                      <p:tavLst>
                                        <p:tav tm="0">
                                          <p:val>
                                            <p:strVal val="#ppt_x"/>
                                          </p:val>
                                        </p:tav>
                                        <p:tav tm="100000">
                                          <p:val>
                                            <p:strVal val="#ppt_x"/>
                                          </p:val>
                                        </p:tav>
                                      </p:tavLst>
                                    </p:anim>
                                    <p:anim calcmode="lin" valueType="num">
                                      <p:cBhvr additive="base">
                                        <p:cTn id="6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additive="base">
                                        <p:cTn id="7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1000" fill="hold"/>
                                        <p:tgtEl>
                                          <p:spTgt spid="10"/>
                                        </p:tgtEl>
                                        <p:attrNameLst>
                                          <p:attrName>ppt_x</p:attrName>
                                        </p:attrNameLst>
                                      </p:cBhvr>
                                      <p:tavLst>
                                        <p:tav tm="0">
                                          <p:val>
                                            <p:strVal val="#ppt_x"/>
                                          </p:val>
                                        </p:tav>
                                        <p:tav tm="100000">
                                          <p:val>
                                            <p:strVal val="#ppt_x"/>
                                          </p:val>
                                        </p:tav>
                                      </p:tavLst>
                                    </p:anim>
                                    <p:anim calcmode="lin" valueType="num">
                                      <p:cBhvr additive="base">
                                        <p:cTn id="8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9400"/>
            <a:ext cx="8686800" cy="6375400"/>
          </a:xfrm>
        </p:spPr>
        <p:txBody>
          <a:bodyPr/>
          <a:lstStyle/>
          <a:p>
            <a:pPr marL="0" indent="0">
              <a:buNone/>
            </a:pPr>
            <a:r>
              <a:rPr lang="en-US" b="1" dirty="0" smtClean="0">
                <a:solidFill>
                  <a:srgbClr val="0000FF"/>
                </a:solidFill>
              </a:rPr>
              <a:t>(over </a:t>
            </a:r>
            <a:r>
              <a:rPr lang="en-US" b="1" dirty="0" smtClean="0">
                <a:solidFill>
                  <a:srgbClr val="FF0000"/>
                </a:solidFill>
              </a:rPr>
              <a:t>THAT</a:t>
            </a:r>
            <a:r>
              <a:rPr lang="en-US" b="1" dirty="0" smtClean="0">
                <a:solidFill>
                  <a:srgbClr val="0000FF"/>
                </a:solidFill>
              </a:rPr>
              <a:t> time interval !, it will change if you change        or      )</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r>
              <a:rPr lang="en-US" b="1" dirty="0">
                <a:solidFill>
                  <a:srgbClr val="0000FF"/>
                </a:solidFill>
              </a:rPr>
              <a:t>t</a:t>
            </a:r>
            <a:r>
              <a:rPr lang="en-US" b="1" dirty="0" smtClean="0">
                <a:solidFill>
                  <a:srgbClr val="0000FF"/>
                </a:solidFill>
              </a:rPr>
              <a:t>he same kind of quotient we had before !</a:t>
            </a:r>
          </a:p>
          <a:p>
            <a:pPr marL="0" indent="0">
              <a:buNone/>
            </a:pPr>
            <a:r>
              <a:rPr lang="en-US" b="1" dirty="0" smtClean="0">
                <a:solidFill>
                  <a:srgbClr val="0000FF"/>
                </a:solidFill>
              </a:rPr>
              <a:t>If we let                    and see what happens to the quotient we get the notion of</a:t>
            </a:r>
          </a:p>
          <a:p>
            <a:pPr marL="0" indent="0" algn="ctr">
              <a:buNone/>
            </a:pPr>
            <a:r>
              <a:rPr lang="en-US" b="1" dirty="0" smtClean="0">
                <a:solidFill>
                  <a:srgbClr val="0000FF"/>
                </a:solidFill>
              </a:rPr>
              <a:t>Instantaneous velocity at time         </a:t>
            </a:r>
          </a:p>
          <a:p>
            <a:pPr marL="0" indent="0">
              <a:buNone/>
            </a:pPr>
            <a:r>
              <a:rPr lang="en-US" b="1" dirty="0" smtClean="0">
                <a:solidFill>
                  <a:srgbClr val="0000FF"/>
                </a:solidFill>
              </a:rPr>
              <a:t>Question </a:t>
            </a:r>
            <a:r>
              <a:rPr lang="en-US" b="1" dirty="0" smtClean="0">
                <a:solidFill>
                  <a:srgbClr val="FF0000"/>
                </a:solidFill>
              </a:rPr>
              <a:t>Q1a</a:t>
            </a:r>
            <a:r>
              <a:rPr lang="en-US" b="1" dirty="0" smtClean="0">
                <a:solidFill>
                  <a:srgbClr val="0000FF"/>
                </a:solidFill>
              </a:rPr>
              <a:t> asked how fast the stone was going when it hit the ground. If we knew       at that time</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2768664" y="841629"/>
            <a:ext cx="291973" cy="399542"/>
          </a:xfrm>
          <a:prstGeom prst="rect">
            <a:avLst/>
          </a:prstGeom>
        </p:spPr>
      </p:pic>
      <p:pic>
        <p:nvPicPr>
          <p:cNvPr id="5" name="Picture 4"/>
          <p:cNvPicPr>
            <a:picLocks noChangeAspect="1"/>
          </p:cNvPicPr>
          <p:nvPr/>
        </p:nvPicPr>
        <p:blipFill>
          <a:blip r:embed="rId3"/>
          <a:stretch>
            <a:fillRect/>
          </a:stretch>
        </p:blipFill>
        <p:spPr>
          <a:xfrm>
            <a:off x="1706563" y="681355"/>
            <a:ext cx="384175" cy="737616"/>
          </a:xfrm>
          <a:prstGeom prst="rect">
            <a:avLst/>
          </a:prstGeom>
        </p:spPr>
      </p:pic>
      <p:pic>
        <p:nvPicPr>
          <p:cNvPr id="6" name="Picture 5"/>
          <p:cNvPicPr>
            <a:picLocks noChangeAspect="1"/>
          </p:cNvPicPr>
          <p:nvPr/>
        </p:nvPicPr>
        <p:blipFill>
          <a:blip r:embed="rId4"/>
          <a:stretch>
            <a:fillRect/>
          </a:stretch>
        </p:blipFill>
        <p:spPr>
          <a:xfrm>
            <a:off x="2090738" y="1429182"/>
            <a:ext cx="4800651" cy="1453718"/>
          </a:xfrm>
          <a:prstGeom prst="rect">
            <a:avLst/>
          </a:prstGeom>
        </p:spPr>
      </p:pic>
      <p:pic>
        <p:nvPicPr>
          <p:cNvPr id="8" name="Picture 7"/>
          <p:cNvPicPr>
            <a:picLocks noChangeAspect="1"/>
          </p:cNvPicPr>
          <p:nvPr/>
        </p:nvPicPr>
        <p:blipFill>
          <a:blip r:embed="rId5"/>
          <a:stretch>
            <a:fillRect/>
          </a:stretch>
        </p:blipFill>
        <p:spPr>
          <a:xfrm>
            <a:off x="1881632" y="3760724"/>
            <a:ext cx="1367663" cy="430276"/>
          </a:xfrm>
          <a:prstGeom prst="rect">
            <a:avLst/>
          </a:prstGeom>
        </p:spPr>
      </p:pic>
      <p:pic>
        <p:nvPicPr>
          <p:cNvPr id="9" name="Picture 8"/>
          <p:cNvPicPr>
            <a:picLocks noChangeAspect="1"/>
          </p:cNvPicPr>
          <p:nvPr/>
        </p:nvPicPr>
        <p:blipFill>
          <a:blip r:embed="rId6"/>
          <a:stretch>
            <a:fillRect/>
          </a:stretch>
        </p:blipFill>
        <p:spPr>
          <a:xfrm>
            <a:off x="7265988" y="4698492"/>
            <a:ext cx="384175" cy="737616"/>
          </a:xfrm>
          <a:prstGeom prst="rect">
            <a:avLst/>
          </a:prstGeom>
        </p:spPr>
      </p:pic>
      <p:pic>
        <p:nvPicPr>
          <p:cNvPr id="10" name="Picture 9"/>
          <p:cNvPicPr>
            <a:picLocks noChangeAspect="1"/>
          </p:cNvPicPr>
          <p:nvPr/>
        </p:nvPicPr>
        <p:blipFill>
          <a:blip r:embed="rId6"/>
          <a:stretch>
            <a:fillRect/>
          </a:stretch>
        </p:blipFill>
        <p:spPr>
          <a:xfrm>
            <a:off x="6326188" y="5790184"/>
            <a:ext cx="384175" cy="737616"/>
          </a:xfrm>
          <a:prstGeom prst="rect">
            <a:avLst/>
          </a:prstGeom>
        </p:spPr>
      </p:pic>
    </p:spTree>
    <p:extLst>
      <p:ext uri="{BB962C8B-B14F-4D97-AF65-F5344CB8AC3E}">
        <p14:creationId xmlns:p14="http://schemas.microsoft.com/office/powerpoint/2010/main" val="958727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ppt_x"/>
                                          </p:val>
                                        </p:tav>
                                        <p:tav tm="100000">
                                          <p:val>
                                            <p:strVal val="#ppt_x"/>
                                          </p:val>
                                        </p:tav>
                                      </p:tavLst>
                                    </p:anim>
                                    <p:anim calcmode="lin" valueType="num">
                                      <p:cBhvr additive="base">
                                        <p:cTn id="5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4000"/>
            <a:ext cx="8661400" cy="6324600"/>
          </a:xfrm>
        </p:spPr>
        <p:txBody>
          <a:bodyPr>
            <a:normAutofit/>
          </a:bodyPr>
          <a:lstStyle/>
          <a:p>
            <a:pPr marL="0" indent="0">
              <a:buNone/>
            </a:pPr>
            <a:r>
              <a:rPr lang="en-US" b="1" dirty="0" smtClean="0">
                <a:solidFill>
                  <a:srgbClr val="0000FF"/>
                </a:solidFill>
              </a:rPr>
              <a:t>(</a:t>
            </a:r>
            <a:r>
              <a:rPr lang="en-US" b="1" dirty="0" smtClean="0">
                <a:solidFill>
                  <a:srgbClr val="008000"/>
                </a:solidFill>
              </a:rPr>
              <a:t>that is, if we knew how many seconds it took the stone to hit the ground</a:t>
            </a:r>
            <a:r>
              <a:rPr lang="en-US" b="1" dirty="0" smtClean="0">
                <a:solidFill>
                  <a:srgbClr val="0000FF"/>
                </a:solidFill>
              </a:rPr>
              <a:t>) we could apply the same three steps as in the tangent problem and get our answer. But we </a:t>
            </a:r>
            <a:r>
              <a:rPr lang="en-US" b="1" dirty="0" smtClean="0">
                <a:solidFill>
                  <a:srgbClr val="FF0000"/>
                </a:solidFill>
              </a:rPr>
              <a:t>DO</a:t>
            </a:r>
            <a:r>
              <a:rPr lang="en-US" b="1" dirty="0" smtClean="0">
                <a:solidFill>
                  <a:srgbClr val="0000FF"/>
                </a:solidFill>
              </a:rPr>
              <a:t> know how long it takes the stone to get down! It has to travel  55.86 m and the equation (</a:t>
            </a:r>
            <a:r>
              <a:rPr lang="en-US" b="1" dirty="0" err="1" smtClean="0">
                <a:solidFill>
                  <a:srgbClr val="0000FF"/>
                </a:solidFill>
              </a:rPr>
              <a:t>wikipedia</a:t>
            </a:r>
            <a:r>
              <a:rPr lang="en-US" b="1" dirty="0" smtClean="0">
                <a:solidFill>
                  <a:srgbClr val="0000FF"/>
                </a:solidFill>
              </a:rPr>
              <a:t>!) is</a:t>
            </a:r>
          </a:p>
          <a:p>
            <a:pPr marL="0" indent="0">
              <a:buNone/>
            </a:pPr>
            <a:endParaRPr lang="en-US" b="1" dirty="0">
              <a:solidFill>
                <a:srgbClr val="0000FF"/>
              </a:solidFill>
            </a:endParaRPr>
          </a:p>
          <a:p>
            <a:pPr marL="0" indent="0">
              <a:buNone/>
            </a:pPr>
            <a:r>
              <a:rPr lang="en-US" b="1" dirty="0" smtClean="0">
                <a:solidFill>
                  <a:srgbClr val="0000FF"/>
                </a:solidFill>
              </a:rPr>
              <a:t>When                             my cheap TI30 tells me that</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We go for the three steps. We look at the ratio</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3240405" y="3168460"/>
            <a:ext cx="2612390" cy="660781"/>
          </a:xfrm>
          <a:prstGeom prst="rect">
            <a:avLst/>
          </a:prstGeom>
        </p:spPr>
      </p:pic>
      <p:pic>
        <p:nvPicPr>
          <p:cNvPr id="5" name="Picture 4"/>
          <p:cNvPicPr>
            <a:picLocks noChangeAspect="1"/>
          </p:cNvPicPr>
          <p:nvPr/>
        </p:nvPicPr>
        <p:blipFill>
          <a:blip r:embed="rId3"/>
          <a:stretch>
            <a:fillRect/>
          </a:stretch>
        </p:blipFill>
        <p:spPr>
          <a:xfrm>
            <a:off x="1444181" y="3893503"/>
            <a:ext cx="2258949" cy="430276"/>
          </a:xfrm>
          <a:prstGeom prst="rect">
            <a:avLst/>
          </a:prstGeom>
        </p:spPr>
      </p:pic>
      <p:pic>
        <p:nvPicPr>
          <p:cNvPr id="6" name="Picture 5"/>
          <p:cNvPicPr>
            <a:picLocks noChangeAspect="1"/>
          </p:cNvPicPr>
          <p:nvPr/>
        </p:nvPicPr>
        <p:blipFill>
          <a:blip r:embed="rId4"/>
          <a:stretch>
            <a:fillRect/>
          </a:stretch>
        </p:blipFill>
        <p:spPr>
          <a:xfrm>
            <a:off x="2336800" y="4521200"/>
            <a:ext cx="3949700" cy="1168400"/>
          </a:xfrm>
          <a:prstGeom prst="rect">
            <a:avLst/>
          </a:prstGeom>
        </p:spPr>
      </p:pic>
    </p:spTree>
    <p:extLst>
      <p:ext uri="{BB962C8B-B14F-4D97-AF65-F5344CB8AC3E}">
        <p14:creationId xmlns:p14="http://schemas.microsoft.com/office/powerpoint/2010/main" val="1805926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79400"/>
            <a:ext cx="8636000" cy="6299200"/>
          </a:xfrm>
        </p:spPr>
        <p:txBody>
          <a:bodyPr/>
          <a:lstStyle/>
          <a:p>
            <a:pPr marL="0" indent="0">
              <a:buNone/>
            </a:pPr>
            <a:r>
              <a:rPr lang="en-US" b="1" dirty="0" smtClean="0">
                <a:solidFill>
                  <a:srgbClr val="0000FF"/>
                </a:solidFill>
              </a:rPr>
              <a:t>(we leave       alone until the end, we just know what it is) we get</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A little 7-th grade algebra tells us that</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And if       shrinks to          , it’s easy to see we get</a:t>
            </a:r>
          </a:p>
          <a:p>
            <a:pPr marL="0" indent="0">
              <a:buNone/>
            </a:pPr>
            <a:endParaRPr lang="en-US" b="1" dirty="0">
              <a:solidFill>
                <a:srgbClr val="0000FF"/>
              </a:solidFill>
            </a:endParaRPr>
          </a:p>
          <a:p>
            <a:pPr marL="0" indent="0">
              <a:buNone/>
            </a:pPr>
            <a:r>
              <a:rPr lang="en-US" b="1" dirty="0" smtClean="0">
                <a:solidFill>
                  <a:srgbClr val="FF0000"/>
                </a:solidFill>
              </a:rPr>
              <a:t>NOW! </a:t>
            </a:r>
            <a:r>
              <a:rPr lang="en-US" b="1" dirty="0">
                <a:solidFill>
                  <a:srgbClr val="0000FF"/>
                </a:solidFill>
              </a:rPr>
              <a:t>w</a:t>
            </a:r>
            <a:r>
              <a:rPr lang="en-US" b="1" dirty="0" smtClean="0">
                <a:solidFill>
                  <a:srgbClr val="0000FF"/>
                </a:solidFill>
              </a:rPr>
              <a:t>e let                              and get (</a:t>
            </a:r>
            <a:r>
              <a:rPr lang="en-US" b="1" dirty="0" smtClean="0">
                <a:solidFill>
                  <a:srgbClr val="008000"/>
                </a:solidFill>
              </a:rPr>
              <a:t>TI30 !</a:t>
            </a:r>
            <a:r>
              <a:rPr lang="en-US" b="1" dirty="0" smtClean="0">
                <a:solidFill>
                  <a:srgbClr val="0000FF"/>
                </a:solidFill>
              </a:rPr>
              <a:t>)                           </a:t>
            </a:r>
            <a:endParaRPr lang="en-US" b="1" dirty="0">
              <a:solidFill>
                <a:srgbClr val="0000FF"/>
              </a:solidFill>
            </a:endParaRPr>
          </a:p>
        </p:txBody>
      </p:sp>
      <p:pic>
        <p:nvPicPr>
          <p:cNvPr id="4" name="Picture 3"/>
          <p:cNvPicPr>
            <a:picLocks noChangeAspect="1"/>
          </p:cNvPicPr>
          <p:nvPr/>
        </p:nvPicPr>
        <p:blipFill>
          <a:blip r:embed="rId3"/>
          <a:stretch>
            <a:fillRect/>
          </a:stretch>
        </p:blipFill>
        <p:spPr>
          <a:xfrm>
            <a:off x="2189163" y="216408"/>
            <a:ext cx="384175" cy="737616"/>
          </a:xfrm>
          <a:prstGeom prst="rect">
            <a:avLst/>
          </a:prstGeom>
        </p:spPr>
      </p:pic>
      <p:pic>
        <p:nvPicPr>
          <p:cNvPr id="5" name="Picture 4"/>
          <p:cNvPicPr>
            <a:picLocks noChangeAspect="1"/>
          </p:cNvPicPr>
          <p:nvPr/>
        </p:nvPicPr>
        <p:blipFill>
          <a:blip r:embed="rId4"/>
          <a:stretch>
            <a:fillRect/>
          </a:stretch>
        </p:blipFill>
        <p:spPr>
          <a:xfrm>
            <a:off x="1629410" y="1294956"/>
            <a:ext cx="5224780" cy="1367663"/>
          </a:xfrm>
          <a:prstGeom prst="rect">
            <a:avLst/>
          </a:prstGeom>
        </p:spPr>
      </p:pic>
      <p:pic>
        <p:nvPicPr>
          <p:cNvPr id="6" name="Picture 5"/>
          <p:cNvPicPr>
            <a:picLocks noChangeAspect="1"/>
          </p:cNvPicPr>
          <p:nvPr/>
        </p:nvPicPr>
        <p:blipFill>
          <a:blip r:embed="rId5"/>
          <a:stretch>
            <a:fillRect/>
          </a:stretch>
        </p:blipFill>
        <p:spPr>
          <a:xfrm>
            <a:off x="1021334" y="3024569"/>
            <a:ext cx="7007352" cy="1367663"/>
          </a:xfrm>
          <a:prstGeom prst="rect">
            <a:avLst/>
          </a:prstGeom>
        </p:spPr>
      </p:pic>
      <p:pic>
        <p:nvPicPr>
          <p:cNvPr id="7" name="Picture 6"/>
          <p:cNvPicPr>
            <a:picLocks noChangeAspect="1"/>
          </p:cNvPicPr>
          <p:nvPr/>
        </p:nvPicPr>
        <p:blipFill>
          <a:blip r:embed="rId6"/>
          <a:stretch>
            <a:fillRect/>
          </a:stretch>
        </p:blipFill>
        <p:spPr>
          <a:xfrm>
            <a:off x="1559623" y="4392232"/>
            <a:ext cx="291973" cy="399542"/>
          </a:xfrm>
          <a:prstGeom prst="rect">
            <a:avLst/>
          </a:prstGeom>
        </p:spPr>
      </p:pic>
      <p:pic>
        <p:nvPicPr>
          <p:cNvPr id="8" name="Picture 7"/>
          <p:cNvPicPr>
            <a:picLocks noChangeAspect="1"/>
          </p:cNvPicPr>
          <p:nvPr/>
        </p:nvPicPr>
        <p:blipFill>
          <a:blip r:embed="rId7"/>
          <a:stretch>
            <a:fillRect/>
          </a:stretch>
        </p:blipFill>
        <p:spPr>
          <a:xfrm>
            <a:off x="3951860" y="4398836"/>
            <a:ext cx="353441" cy="430276"/>
          </a:xfrm>
          <a:prstGeom prst="rect">
            <a:avLst/>
          </a:prstGeom>
        </p:spPr>
      </p:pic>
      <p:pic>
        <p:nvPicPr>
          <p:cNvPr id="9" name="Picture 8"/>
          <p:cNvPicPr>
            <a:picLocks noChangeAspect="1"/>
          </p:cNvPicPr>
          <p:nvPr/>
        </p:nvPicPr>
        <p:blipFill>
          <a:blip r:embed="rId8"/>
          <a:stretch>
            <a:fillRect/>
          </a:stretch>
        </p:blipFill>
        <p:spPr>
          <a:xfrm>
            <a:off x="3004312" y="4787392"/>
            <a:ext cx="1966976" cy="737616"/>
          </a:xfrm>
          <a:prstGeom prst="rect">
            <a:avLst/>
          </a:prstGeom>
        </p:spPr>
      </p:pic>
      <p:pic>
        <p:nvPicPr>
          <p:cNvPr id="10" name="Picture 9"/>
          <p:cNvPicPr>
            <a:picLocks noChangeAspect="1"/>
          </p:cNvPicPr>
          <p:nvPr/>
        </p:nvPicPr>
        <p:blipFill>
          <a:blip r:embed="rId9"/>
          <a:stretch>
            <a:fillRect/>
          </a:stretch>
        </p:blipFill>
        <p:spPr>
          <a:xfrm>
            <a:off x="2783841" y="5469128"/>
            <a:ext cx="2179320" cy="670560"/>
          </a:xfrm>
          <a:prstGeom prst="rect">
            <a:avLst/>
          </a:prstGeom>
        </p:spPr>
      </p:pic>
      <p:pic>
        <p:nvPicPr>
          <p:cNvPr id="11" name="Picture 10"/>
          <p:cNvPicPr>
            <a:picLocks noChangeAspect="1"/>
          </p:cNvPicPr>
          <p:nvPr/>
        </p:nvPicPr>
        <p:blipFill>
          <a:blip r:embed="rId10"/>
          <a:stretch>
            <a:fillRect/>
          </a:stretch>
        </p:blipFill>
        <p:spPr>
          <a:xfrm>
            <a:off x="1972946" y="6166295"/>
            <a:ext cx="4364228" cy="507111"/>
          </a:xfrm>
          <a:prstGeom prst="rect">
            <a:avLst/>
          </a:prstGeom>
        </p:spPr>
      </p:pic>
    </p:spTree>
    <p:extLst>
      <p:ext uri="{BB962C8B-B14F-4D97-AF65-F5344CB8AC3E}">
        <p14:creationId xmlns:p14="http://schemas.microsoft.com/office/powerpoint/2010/main" val="1746692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ppt_x"/>
                                          </p:val>
                                        </p:tav>
                                        <p:tav tm="100000">
                                          <p:val>
                                            <p:strVal val="#ppt_x"/>
                                          </p:val>
                                        </p:tav>
                                      </p:tavLst>
                                    </p:anim>
                                    <p:anim calcmode="lin" valueType="num">
                                      <p:cBhvr additive="base">
                                        <p:cTn id="4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1000" fill="hold"/>
                                        <p:tgtEl>
                                          <p:spTgt spid="9"/>
                                        </p:tgtEl>
                                        <p:attrNameLst>
                                          <p:attrName>ppt_x</p:attrName>
                                        </p:attrNameLst>
                                      </p:cBhvr>
                                      <p:tavLst>
                                        <p:tav tm="0">
                                          <p:val>
                                            <p:strVal val="#ppt_x"/>
                                          </p:val>
                                        </p:tav>
                                        <p:tav tm="100000">
                                          <p:val>
                                            <p:strVal val="#ppt_x"/>
                                          </p:val>
                                        </p:tav>
                                      </p:tavLst>
                                    </p:anim>
                                    <p:anim calcmode="lin" valueType="num">
                                      <p:cBhvr additive="base">
                                        <p:cTn id="5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1000" fill="hold"/>
                                        <p:tgtEl>
                                          <p:spTgt spid="10"/>
                                        </p:tgtEl>
                                        <p:attrNameLst>
                                          <p:attrName>ppt_x</p:attrName>
                                        </p:attrNameLst>
                                      </p:cBhvr>
                                      <p:tavLst>
                                        <p:tav tm="0">
                                          <p:val>
                                            <p:strVal val="#ppt_x"/>
                                          </p:val>
                                        </p:tav>
                                        <p:tav tm="100000">
                                          <p:val>
                                            <p:strVal val="#ppt_x"/>
                                          </p:val>
                                        </p:tav>
                                      </p:tavLst>
                                    </p:anim>
                                    <p:anim calcmode="lin" valueType="num">
                                      <p:cBhvr additive="base">
                                        <p:cTn id="6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1000" fill="hold"/>
                                        <p:tgtEl>
                                          <p:spTgt spid="11"/>
                                        </p:tgtEl>
                                        <p:attrNameLst>
                                          <p:attrName>ppt_x</p:attrName>
                                        </p:attrNameLst>
                                      </p:cBhvr>
                                      <p:tavLst>
                                        <p:tav tm="0">
                                          <p:val>
                                            <p:strVal val="#ppt_x"/>
                                          </p:val>
                                        </p:tav>
                                        <p:tav tm="100000">
                                          <p:val>
                                            <p:strVal val="#ppt_x"/>
                                          </p:val>
                                        </p:tav>
                                      </p:tavLst>
                                    </p:anim>
                                    <p:anim calcmode="lin" valueType="num">
                                      <p:cBhvr additive="base">
                                        <p:cTn id="66" dur="10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49" y="424375"/>
            <a:ext cx="8528030" cy="6089696"/>
          </a:xfrm>
        </p:spPr>
        <p:txBody>
          <a:bodyPr/>
          <a:lstStyle/>
          <a:p>
            <a:pPr marL="0" indent="0">
              <a:buNone/>
            </a:pPr>
            <a:r>
              <a:rPr lang="en-US" dirty="0" smtClean="0">
                <a:solidFill>
                  <a:srgbClr val="FF0000"/>
                </a:solidFill>
              </a:rPr>
              <a:t>Q1</a:t>
            </a:r>
            <a:r>
              <a:rPr lang="en-US" dirty="0" smtClean="0">
                <a:solidFill>
                  <a:srgbClr val="0000FF"/>
                </a:solidFill>
              </a:rPr>
              <a:t>. In the late 1580’s (so goes the story, maybe incorrect) Galileo astounded the authorities in Pisa by dropping two stones of quite different mass from the top of the tower of Pisa.</a:t>
            </a:r>
            <a:endParaRPr lang="en-US" dirty="0">
              <a:solidFill>
                <a:srgbClr val="0000FF"/>
              </a:solidFill>
            </a:endParaRPr>
          </a:p>
        </p:txBody>
      </p:sp>
      <p:pic>
        <p:nvPicPr>
          <p:cNvPr id="4" name="Picture 3" descr="Pictur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404" y="2379468"/>
            <a:ext cx="3478096" cy="4134603"/>
          </a:xfrm>
          <a:prstGeom prst="rect">
            <a:avLst/>
          </a:prstGeom>
        </p:spPr>
      </p:pic>
    </p:spTree>
    <p:extLst>
      <p:ext uri="{BB962C8B-B14F-4D97-AF65-F5344CB8AC3E}">
        <p14:creationId xmlns:p14="http://schemas.microsoft.com/office/powerpoint/2010/main" val="3341235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76" y="306792"/>
            <a:ext cx="8692680" cy="6277829"/>
          </a:xfrm>
        </p:spPr>
        <p:txBody>
          <a:bodyPr/>
          <a:lstStyle/>
          <a:p>
            <a:pPr marL="0" indent="0">
              <a:buNone/>
            </a:pPr>
            <a:r>
              <a:rPr lang="en-US" b="1" dirty="0" smtClean="0">
                <a:solidFill>
                  <a:srgbClr val="008000"/>
                </a:solidFill>
              </a:rPr>
              <a:t>(see p. 47, example 3. The author is </a:t>
            </a:r>
            <a:r>
              <a:rPr lang="en-US" b="1" dirty="0">
                <a:solidFill>
                  <a:srgbClr val="008000"/>
                </a:solidFill>
              </a:rPr>
              <a:t>C</a:t>
            </a:r>
            <a:r>
              <a:rPr lang="en-US" b="1" dirty="0" smtClean="0">
                <a:solidFill>
                  <a:srgbClr val="008000"/>
                </a:solidFill>
              </a:rPr>
              <a:t>anadian, the instructor is Italian and did his University studies in Pisa!)</a:t>
            </a: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smtClean="0">
              <a:solidFill>
                <a:srgbClr val="0000FF"/>
              </a:solidFill>
            </a:endParaRPr>
          </a:p>
        </p:txBody>
      </p:sp>
      <p:pic>
        <p:nvPicPr>
          <p:cNvPr id="2" name="Picture 1" descr="Pictur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746526"/>
            <a:ext cx="2882540" cy="4838095"/>
          </a:xfrm>
          <a:prstGeom prst="rect">
            <a:avLst/>
          </a:prstGeom>
        </p:spPr>
      </p:pic>
    </p:spTree>
    <p:extLst>
      <p:ext uri="{BB962C8B-B14F-4D97-AF65-F5344CB8AC3E}">
        <p14:creationId xmlns:p14="http://schemas.microsoft.com/office/powerpoint/2010/main" val="991927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ppt_x"/>
                                          </p:val>
                                        </p:tav>
                                        <p:tav tm="100000">
                                          <p:val>
                                            <p:strVal val="#ppt_x"/>
                                          </p:val>
                                        </p:tav>
                                      </p:tavLst>
                                    </p:anim>
                                    <p:anim calcmode="lin" valueType="num">
                                      <p:cBhvr additive="base">
                                        <p:cTn id="14"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028" y="330309"/>
            <a:ext cx="8598594" cy="6277828"/>
          </a:xfrm>
        </p:spPr>
        <p:txBody>
          <a:bodyPr/>
          <a:lstStyle/>
          <a:p>
            <a:pPr marL="0" indent="0">
              <a:buNone/>
            </a:pPr>
            <a:r>
              <a:rPr lang="en-US" b="1" dirty="0" smtClean="0">
                <a:solidFill>
                  <a:srgbClr val="0000FF"/>
                </a:solidFill>
              </a:rPr>
              <a:t>The question is:</a:t>
            </a:r>
          </a:p>
          <a:p>
            <a:pPr marL="0" indent="0">
              <a:buNone/>
            </a:pPr>
            <a:r>
              <a:rPr lang="en-US" b="1" dirty="0" smtClean="0">
                <a:solidFill>
                  <a:srgbClr val="FF0000"/>
                </a:solidFill>
              </a:rPr>
              <a:t>Q1a</a:t>
            </a:r>
            <a:r>
              <a:rPr lang="en-US" b="1" dirty="0" smtClean="0">
                <a:solidFill>
                  <a:srgbClr val="0000FF"/>
                </a:solidFill>
              </a:rPr>
              <a:t>. When either stone hit the ground (</a:t>
            </a:r>
            <a:r>
              <a:rPr lang="en-US" b="1" dirty="0" smtClean="0">
                <a:solidFill>
                  <a:srgbClr val="008000"/>
                </a:solidFill>
              </a:rPr>
              <a:t>in Pisa</a:t>
            </a:r>
            <a:r>
              <a:rPr lang="en-US" b="1" dirty="0" smtClean="0">
                <a:solidFill>
                  <a:srgbClr val="0000FF"/>
                </a:solidFill>
              </a:rPr>
              <a:t>) how fast were they traveling?</a:t>
            </a:r>
          </a:p>
          <a:p>
            <a:pPr marL="0" indent="0">
              <a:buNone/>
            </a:pPr>
            <a:endParaRPr lang="en-US" b="1" dirty="0" smtClean="0">
              <a:solidFill>
                <a:srgbClr val="0000FF"/>
              </a:solidFill>
            </a:endParaRPr>
          </a:p>
          <a:p>
            <a:pPr marL="0" indent="0">
              <a:buNone/>
            </a:pPr>
            <a:r>
              <a:rPr lang="en-US" b="1" dirty="0" smtClean="0">
                <a:solidFill>
                  <a:srgbClr val="FF0000"/>
                </a:solidFill>
              </a:rPr>
              <a:t> Q1b</a:t>
            </a:r>
            <a:r>
              <a:rPr lang="en-US" b="1" dirty="0" smtClean="0">
                <a:solidFill>
                  <a:srgbClr val="0000FF"/>
                </a:solidFill>
              </a:rPr>
              <a:t>. Which got there first?</a:t>
            </a:r>
          </a:p>
          <a:p>
            <a:pPr marL="0" indent="0">
              <a:buNone/>
            </a:pPr>
            <a:endParaRPr lang="en-US" b="1" dirty="0" smtClean="0">
              <a:solidFill>
                <a:srgbClr val="0000FF"/>
              </a:solidFill>
            </a:endParaRPr>
          </a:p>
          <a:p>
            <a:pPr marL="0" indent="0">
              <a:buNone/>
            </a:pPr>
            <a:r>
              <a:rPr lang="en-US" b="1" dirty="0">
                <a:solidFill>
                  <a:srgbClr val="008000"/>
                </a:solidFill>
              </a:rPr>
              <a:t>(</a:t>
            </a:r>
            <a:r>
              <a:rPr lang="en-US" b="1" dirty="0" smtClean="0">
                <a:solidFill>
                  <a:srgbClr val="008000"/>
                </a:solidFill>
              </a:rPr>
              <a:t>You should know the answer to Q1b !)</a:t>
            </a:r>
          </a:p>
          <a:p>
            <a:pPr marL="0" indent="0">
              <a:buNone/>
            </a:pPr>
            <a:endParaRPr lang="en-US" b="1" dirty="0">
              <a:solidFill>
                <a:srgbClr val="008000"/>
              </a:solidFill>
            </a:endParaRPr>
          </a:p>
          <a:p>
            <a:pPr marL="0" indent="0">
              <a:buNone/>
            </a:pPr>
            <a:r>
              <a:rPr lang="en-US" b="1" dirty="0" smtClean="0">
                <a:solidFill>
                  <a:srgbClr val="0000FF"/>
                </a:solidFill>
              </a:rPr>
              <a:t>Here comes the second question:</a:t>
            </a:r>
            <a:endParaRPr lang="en-US" b="1" dirty="0">
              <a:solidFill>
                <a:srgbClr val="0000FF"/>
              </a:solidFill>
            </a:endParaRPr>
          </a:p>
        </p:txBody>
      </p:sp>
    </p:spTree>
    <p:extLst>
      <p:ext uri="{BB962C8B-B14F-4D97-AF65-F5344CB8AC3E}">
        <p14:creationId xmlns:p14="http://schemas.microsoft.com/office/powerpoint/2010/main" val="316115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49" y="330309"/>
            <a:ext cx="8598594" cy="6277828"/>
          </a:xfrm>
        </p:spPr>
        <p:txBody>
          <a:bodyPr/>
          <a:lstStyle/>
          <a:p>
            <a:pPr marL="0" indent="0">
              <a:buNone/>
            </a:pPr>
            <a:r>
              <a:rPr lang="en-US" b="1" dirty="0" smtClean="0">
                <a:solidFill>
                  <a:srgbClr val="FF0000"/>
                </a:solidFill>
              </a:rPr>
              <a:t>Q2. </a:t>
            </a:r>
            <a:r>
              <a:rPr lang="en-US" b="1" dirty="0" smtClean="0">
                <a:solidFill>
                  <a:srgbClr val="0000FF"/>
                </a:solidFill>
              </a:rPr>
              <a:t>You have a nice looking curve in the plane, like this one:</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FF0000"/>
                </a:solidFill>
              </a:rPr>
              <a:t>Q2a. </a:t>
            </a:r>
            <a:r>
              <a:rPr lang="en-US" b="1" dirty="0" smtClean="0">
                <a:solidFill>
                  <a:srgbClr val="0000FF"/>
                </a:solidFill>
              </a:rPr>
              <a:t>What do we mean by the tangent line at the red point?</a:t>
            </a:r>
          </a:p>
          <a:p>
            <a:pPr marL="0" indent="0">
              <a:buNone/>
            </a:pPr>
            <a:r>
              <a:rPr lang="en-US" b="1" dirty="0" smtClean="0">
                <a:solidFill>
                  <a:srgbClr val="FF0000"/>
                </a:solidFill>
              </a:rPr>
              <a:t>Q2b. </a:t>
            </a:r>
            <a:r>
              <a:rPr lang="en-US" b="1" dirty="0" smtClean="0">
                <a:solidFill>
                  <a:srgbClr val="0000FF"/>
                </a:solidFill>
              </a:rPr>
              <a:t>How do we find the equation of that line?</a:t>
            </a:r>
            <a:endParaRPr lang="en-US" b="1" dirty="0">
              <a:solidFill>
                <a:srgbClr val="0000FF"/>
              </a:solidFill>
            </a:endParaRPr>
          </a:p>
        </p:txBody>
      </p:sp>
      <p:pic>
        <p:nvPicPr>
          <p:cNvPr id="4" name="Picture 3" descr="Pictur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100" y="1023160"/>
            <a:ext cx="4517333" cy="4010287"/>
          </a:xfrm>
          <a:prstGeom prst="rect">
            <a:avLst/>
          </a:prstGeom>
        </p:spPr>
      </p:pic>
    </p:spTree>
    <p:extLst>
      <p:ext uri="{BB962C8B-B14F-4D97-AF65-F5344CB8AC3E}">
        <p14:creationId xmlns:p14="http://schemas.microsoft.com/office/powerpoint/2010/main" val="691086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ubbles"/>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62" y="236242"/>
            <a:ext cx="8645637" cy="6621757"/>
          </a:xfrm>
        </p:spPr>
        <p:txBody>
          <a:bodyPr/>
          <a:lstStyle/>
          <a:p>
            <a:pPr marL="0" indent="0">
              <a:buNone/>
            </a:pPr>
            <a:r>
              <a:rPr lang="en-US" b="1" dirty="0" smtClean="0">
                <a:solidFill>
                  <a:srgbClr val="0000FF"/>
                </a:solidFill>
              </a:rPr>
              <a:t>Once again, with a few centuries of thought, we give the following</a:t>
            </a:r>
          </a:p>
          <a:p>
            <a:pPr marL="0" indent="0">
              <a:buNone/>
            </a:pPr>
            <a:r>
              <a:rPr lang="en-US" b="1" dirty="0" smtClean="0">
                <a:solidFill>
                  <a:srgbClr val="FF0000"/>
                </a:solidFill>
              </a:rPr>
              <a:t>Definition. </a:t>
            </a:r>
            <a:r>
              <a:rPr lang="en-US" b="1" dirty="0" smtClean="0">
                <a:solidFill>
                  <a:srgbClr val="0000FF"/>
                </a:solidFill>
              </a:rPr>
              <a:t>The </a:t>
            </a:r>
            <a:r>
              <a:rPr lang="en-US" b="1" dirty="0" smtClean="0">
                <a:solidFill>
                  <a:srgbClr val="008000"/>
                </a:solidFill>
              </a:rPr>
              <a:t>tangent</a:t>
            </a:r>
            <a:r>
              <a:rPr lang="en-US" b="1" dirty="0" smtClean="0">
                <a:solidFill>
                  <a:srgbClr val="0000FF"/>
                </a:solidFill>
              </a:rPr>
              <a:t> line at </a:t>
            </a:r>
            <a:r>
              <a:rPr lang="en-US" b="1" dirty="0" smtClean="0">
                <a:solidFill>
                  <a:srgbClr val="FF0000"/>
                </a:solidFill>
              </a:rPr>
              <a:t>P </a:t>
            </a:r>
            <a:r>
              <a:rPr lang="en-US" b="1" dirty="0" smtClean="0">
                <a:solidFill>
                  <a:srgbClr val="0000FF"/>
                </a:solidFill>
              </a:rPr>
              <a:t>is the limiting position of the various secants                   ,…</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a:solidFill>
                  <a:srgbClr val="0000FF"/>
                </a:solidFill>
              </a:rPr>
              <a:t>a</a:t>
            </a:r>
            <a:r>
              <a:rPr lang="en-US" b="1" dirty="0" smtClean="0">
                <a:solidFill>
                  <a:srgbClr val="0000FF"/>
                </a:solidFill>
              </a:rPr>
              <a:t>s A and B get closer to </a:t>
            </a:r>
            <a:r>
              <a:rPr lang="en-US" b="1" dirty="0" smtClean="0">
                <a:solidFill>
                  <a:srgbClr val="FF0000"/>
                </a:solidFill>
              </a:rPr>
              <a:t>P</a:t>
            </a:r>
            <a:r>
              <a:rPr lang="en-US" b="1" dirty="0" smtClean="0">
                <a:solidFill>
                  <a:srgbClr val="0000FF"/>
                </a:solidFill>
              </a:rPr>
              <a:t>.     </a:t>
            </a:r>
            <a:r>
              <a:rPr lang="en-US" b="1" dirty="0" smtClean="0">
                <a:solidFill>
                  <a:srgbClr val="FF0000"/>
                </a:solidFill>
              </a:rPr>
              <a:t>Q2a</a:t>
            </a:r>
            <a:r>
              <a:rPr lang="en-US" b="1" dirty="0" smtClean="0">
                <a:solidFill>
                  <a:srgbClr val="0000FF"/>
                </a:solidFill>
              </a:rPr>
              <a:t> is answered !</a:t>
            </a:r>
          </a:p>
          <a:p>
            <a:pPr marL="0" indent="0">
              <a:buNone/>
            </a:pPr>
            <a:endParaRPr lang="en-US" b="1" dirty="0">
              <a:solidFill>
                <a:srgbClr val="0000FF"/>
              </a:solidFill>
            </a:endParaRPr>
          </a:p>
        </p:txBody>
      </p:sp>
      <p:pic>
        <p:nvPicPr>
          <p:cNvPr id="4" name="Picture 3" descr="Picture 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585" y="2342183"/>
            <a:ext cx="4596130" cy="3729990"/>
          </a:xfrm>
          <a:prstGeom prst="rect">
            <a:avLst/>
          </a:prstGeom>
        </p:spPr>
      </p:pic>
      <p:pic>
        <p:nvPicPr>
          <p:cNvPr id="5" name="Picture 4"/>
          <p:cNvPicPr>
            <a:picLocks noChangeAspect="1"/>
          </p:cNvPicPr>
          <p:nvPr/>
        </p:nvPicPr>
        <p:blipFill>
          <a:blip r:embed="rId4"/>
          <a:stretch>
            <a:fillRect/>
          </a:stretch>
        </p:blipFill>
        <p:spPr>
          <a:xfrm>
            <a:off x="5612215" y="1783758"/>
            <a:ext cx="1435100" cy="596900"/>
          </a:xfrm>
          <a:prstGeom prst="rect">
            <a:avLst/>
          </a:prstGeom>
        </p:spPr>
      </p:pic>
    </p:spTree>
    <p:extLst>
      <p:ext uri="{BB962C8B-B14F-4D97-AF65-F5344CB8AC3E}">
        <p14:creationId xmlns:p14="http://schemas.microsoft.com/office/powerpoint/2010/main" val="355119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000" fill="hold"/>
                                        <p:tgtEl>
                                          <p:spTgt spid="4"/>
                                        </p:tgtEl>
                                        <p:attrNameLst>
                                          <p:attrName>ppt_x</p:attrName>
                                        </p:attrNameLst>
                                      </p:cBhvr>
                                      <p:tavLst>
                                        <p:tav tm="0">
                                          <p:val>
                                            <p:strVal val="#ppt_x"/>
                                          </p:val>
                                        </p:tav>
                                        <p:tav tm="100000">
                                          <p:val>
                                            <p:strVal val="#ppt_x"/>
                                          </p:val>
                                        </p:tav>
                                      </p:tavLst>
                                    </p:anim>
                                    <p:anim calcmode="lin" valueType="num">
                                      <p:cBhvr additive="base">
                                        <p:cTn id="24" dur="2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Bubbles"/>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06" y="330309"/>
            <a:ext cx="8598594" cy="6207279"/>
          </a:xfrm>
        </p:spPr>
        <p:txBody>
          <a:bodyPr/>
          <a:lstStyle/>
          <a:p>
            <a:pPr marL="0" indent="0">
              <a:buNone/>
            </a:pPr>
            <a:r>
              <a:rPr lang="en-US" b="1" dirty="0" smtClean="0">
                <a:solidFill>
                  <a:srgbClr val="0000FF"/>
                </a:solidFill>
              </a:rPr>
              <a:t>In order to answer </a:t>
            </a:r>
            <a:r>
              <a:rPr lang="en-US" b="1" dirty="0" smtClean="0">
                <a:solidFill>
                  <a:srgbClr val="FF0000"/>
                </a:solidFill>
              </a:rPr>
              <a:t>Q2b</a:t>
            </a:r>
            <a:r>
              <a:rPr lang="en-US" b="1" dirty="0" smtClean="0">
                <a:solidFill>
                  <a:srgbClr val="0000FF"/>
                </a:solidFill>
              </a:rPr>
              <a:t> we need to find a way of computing the equation of the tangent straight line.</a:t>
            </a:r>
          </a:p>
          <a:p>
            <a:pPr marL="0" indent="0">
              <a:buNone/>
            </a:pPr>
            <a:r>
              <a:rPr lang="en-US" b="1" dirty="0" smtClean="0">
                <a:solidFill>
                  <a:srgbClr val="0000FF"/>
                </a:solidFill>
              </a:rPr>
              <a:t>If you ever will take courses in </a:t>
            </a:r>
            <a:r>
              <a:rPr lang="en-US" b="1" dirty="0" smtClean="0">
                <a:solidFill>
                  <a:srgbClr val="FF0000"/>
                </a:solidFill>
              </a:rPr>
              <a:t>Linear Algebra </a:t>
            </a:r>
            <a:r>
              <a:rPr lang="en-US" b="1" dirty="0" smtClean="0">
                <a:solidFill>
                  <a:srgbClr val="0000FF"/>
                </a:solidFill>
              </a:rPr>
              <a:t>and </a:t>
            </a:r>
            <a:r>
              <a:rPr lang="en-US" b="1" dirty="0" smtClean="0">
                <a:solidFill>
                  <a:srgbClr val="FF0000"/>
                </a:solidFill>
              </a:rPr>
              <a:t>Differential Geometry </a:t>
            </a:r>
            <a:r>
              <a:rPr lang="en-US" b="1" dirty="0" smtClean="0">
                <a:solidFill>
                  <a:srgbClr val="0000FF"/>
                </a:solidFill>
              </a:rPr>
              <a:t>you will learn how to find the equation of the tangent line for a spiral as shown. </a:t>
            </a:r>
          </a:p>
          <a:p>
            <a:pPr marL="0" indent="0">
              <a:buNone/>
            </a:pPr>
            <a:r>
              <a:rPr lang="en-US" b="1" dirty="0" smtClean="0">
                <a:solidFill>
                  <a:srgbClr val="0000FF"/>
                </a:solidFill>
              </a:rPr>
              <a:t>However, if the curve in question is the graph of a </a:t>
            </a:r>
            <a:r>
              <a:rPr lang="en-US" b="1" dirty="0" err="1" smtClean="0">
                <a:solidFill>
                  <a:srgbClr val="0000FF"/>
                </a:solidFill>
              </a:rPr>
              <a:t>funtion</a:t>
            </a:r>
            <a:r>
              <a:rPr lang="en-US" b="1" dirty="0" smtClean="0">
                <a:solidFill>
                  <a:srgbClr val="0000FF"/>
                </a:solidFill>
              </a:rPr>
              <a:t>                          life gets easier.</a:t>
            </a:r>
          </a:p>
          <a:p>
            <a:pPr marL="0" indent="0">
              <a:buNone/>
            </a:pPr>
            <a:endParaRPr lang="en-US" b="1" dirty="0">
              <a:solidFill>
                <a:srgbClr val="0000FF"/>
              </a:solidFill>
            </a:endParaRPr>
          </a:p>
          <a:p>
            <a:pPr marL="0" indent="0">
              <a:buNone/>
            </a:pPr>
            <a:r>
              <a:rPr lang="en-US" b="1" dirty="0" smtClean="0">
                <a:solidFill>
                  <a:srgbClr val="0000FF"/>
                </a:solidFill>
              </a:rPr>
              <a:t>Mostly because we can draw pictures !</a:t>
            </a:r>
          </a:p>
          <a:p>
            <a:pPr marL="0" indent="0">
              <a:buNone/>
            </a:pP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1816598" y="4405557"/>
            <a:ext cx="1828673" cy="568579"/>
          </a:xfrm>
          <a:prstGeom prst="rect">
            <a:avLst/>
          </a:prstGeom>
        </p:spPr>
      </p:pic>
    </p:spTree>
    <p:extLst>
      <p:ext uri="{BB962C8B-B14F-4D97-AF65-F5344CB8AC3E}">
        <p14:creationId xmlns:p14="http://schemas.microsoft.com/office/powerpoint/2010/main" val="1989313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type="wd">
                                    <p:tmPct val="10000"/>
                                  </p:iterate>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304800"/>
            <a:ext cx="8636000" cy="6299200"/>
          </a:xfrm>
        </p:spPr>
        <p:txBody>
          <a:bodyPr>
            <a:normAutofit lnSpcReduction="10000"/>
          </a:bodyPr>
          <a:lstStyle/>
          <a:p>
            <a:pPr marL="0" indent="0">
              <a:buNone/>
            </a:pPr>
            <a:r>
              <a:rPr lang="en-US" b="1" dirty="0" smtClean="0">
                <a:solidFill>
                  <a:srgbClr val="0000FF"/>
                </a:solidFill>
              </a:rPr>
              <a:t>Here is the first one:</a:t>
            </a: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r>
              <a:rPr lang="en-US" b="1" dirty="0" smtClean="0">
                <a:solidFill>
                  <a:srgbClr val="0000FF"/>
                </a:solidFill>
              </a:rPr>
              <a:t>The next one has a fixed point </a:t>
            </a:r>
            <a:r>
              <a:rPr lang="en-US" b="1" dirty="0" smtClean="0">
                <a:solidFill>
                  <a:srgbClr val="FF0000"/>
                </a:solidFill>
              </a:rPr>
              <a:t>P</a:t>
            </a:r>
            <a:r>
              <a:rPr lang="en-US" b="1" dirty="0" smtClean="0">
                <a:solidFill>
                  <a:srgbClr val="0000FF"/>
                </a:solidFill>
              </a:rPr>
              <a:t> </a:t>
            </a:r>
          </a:p>
          <a:p>
            <a:pPr marL="0" indent="0">
              <a:buNone/>
            </a:pPr>
            <a:r>
              <a:rPr lang="en-US" b="1" dirty="0" smtClean="0">
                <a:solidFill>
                  <a:srgbClr val="0000FF"/>
                </a:solidFill>
              </a:rPr>
              <a:t>and </a:t>
            </a:r>
            <a:r>
              <a:rPr lang="en-US" b="1" dirty="0" smtClean="0">
                <a:solidFill>
                  <a:srgbClr val="660066"/>
                </a:solidFill>
              </a:rPr>
              <a:t>three secants</a:t>
            </a:r>
            <a:r>
              <a:rPr lang="en-US" b="1" dirty="0" smtClean="0">
                <a:solidFill>
                  <a:srgbClr val="0000FF"/>
                </a:solidFill>
              </a:rPr>
              <a:t>.</a:t>
            </a:r>
            <a:endParaRPr lang="en-US" b="1" dirty="0">
              <a:solidFill>
                <a:srgbClr val="0000FF"/>
              </a:solidFill>
            </a:endParaRPr>
          </a:p>
          <a:p>
            <a:pPr marL="0" indent="0">
              <a:buNone/>
            </a:pPr>
            <a:endParaRPr lang="en-US" dirty="0">
              <a:solidFill>
                <a:srgbClr val="0000FF"/>
              </a:solidFill>
            </a:endParaRPr>
          </a:p>
        </p:txBody>
      </p:sp>
      <p:pic>
        <p:nvPicPr>
          <p:cNvPr id="5" name="Picture 4" descr="Picture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727" y="1008267"/>
            <a:ext cx="4683846" cy="3927067"/>
          </a:xfrm>
          <a:prstGeom prst="rect">
            <a:avLst/>
          </a:prstGeom>
        </p:spPr>
      </p:pic>
    </p:spTree>
    <p:extLst>
      <p:ext uri="{BB962C8B-B14F-4D97-AF65-F5344CB8AC3E}">
        <p14:creationId xmlns:p14="http://schemas.microsoft.com/office/powerpoint/2010/main" val="2754588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1.pdf"/>
          <p:cNvPicPr>
            <a:picLocks noGrp="1" noChangeAspect="1"/>
          </p:cNvPicPr>
          <p:nvPr>
            <p:ph idx="1"/>
          </p:nvPr>
        </p:nvPicPr>
        <p:blipFill>
          <a:blip r:embed="rId3">
            <a:extLst>
              <a:ext uri="{28A0092B-C50C-407E-A947-70E740481C1C}">
                <a14:useLocalDpi xmlns:a14="http://schemas.microsoft.com/office/drawing/2010/main" val="0"/>
              </a:ext>
            </a:extLst>
          </a:blip>
          <a:srcRect l="681" r="681"/>
          <a:stretch>
            <a:fillRect/>
          </a:stretch>
        </p:blipFill>
        <p:spPr>
          <a:xfrm>
            <a:off x="405462" y="584178"/>
            <a:ext cx="8109239" cy="5699125"/>
          </a:xfrm>
        </p:spPr>
      </p:pic>
    </p:spTree>
    <p:extLst>
      <p:ext uri="{BB962C8B-B14F-4D97-AF65-F5344CB8AC3E}">
        <p14:creationId xmlns:p14="http://schemas.microsoft.com/office/powerpoint/2010/main" val="3843740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855</TotalTime>
  <Words>850</Words>
  <Application>Microsoft Macintosh PowerPoint</Application>
  <PresentationFormat>On-screen Show (4:3)</PresentationFormat>
  <Paragraphs>104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Velocity and tangents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VELOCITY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dc:title>
  <dc:creator>Mario Borelli</dc:creator>
  <cp:lastModifiedBy>Mario Borelli</cp:lastModifiedBy>
  <cp:revision>104</cp:revision>
  <dcterms:created xsi:type="dcterms:W3CDTF">2011-08-21T14:29:24Z</dcterms:created>
  <dcterms:modified xsi:type="dcterms:W3CDTF">2011-08-28T03:13:49Z</dcterms:modified>
</cp:coreProperties>
</file>